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sldIdLst>
    <p:sldId id="256" r:id="rId2"/>
    <p:sldId id="258" r:id="rId3"/>
    <p:sldId id="259" r:id="rId4"/>
    <p:sldId id="260" r:id="rId5"/>
    <p:sldId id="261" r:id="rId6"/>
    <p:sldId id="262" r:id="rId7"/>
    <p:sldId id="263" r:id="rId8"/>
    <p:sldId id="265" r:id="rId9"/>
    <p:sldId id="266" r:id="rId10"/>
    <p:sldId id="268" r:id="rId11"/>
    <p:sldId id="269" r:id="rId12"/>
    <p:sldId id="272" r:id="rId13"/>
    <p:sldId id="273" r:id="rId14"/>
    <p:sldId id="270" r:id="rId15"/>
    <p:sldId id="274" r:id="rId16"/>
    <p:sldId id="271" r:id="rId17"/>
    <p:sldId id="275" r:id="rId1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01"/>
  </p:normalViewPr>
  <p:slideViewPr>
    <p:cSldViewPr snapToGrid="0">
      <p:cViewPr varScale="1">
        <p:scale>
          <a:sx n="58" d="100"/>
          <a:sy n="58" d="100"/>
        </p:scale>
        <p:origin x="13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8C63B4B-DDE6-CBFF-7DE3-B846A38970C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2D089A40-E5CE-305F-919E-13706CDB18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C4E13D7E-077C-0CF0-EB1E-4299DD77565B}"/>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5" name="מציין מיקום של כותרת תחתונה 4">
            <a:extLst>
              <a:ext uri="{FF2B5EF4-FFF2-40B4-BE49-F238E27FC236}">
                <a16:creationId xmlns:a16="http://schemas.microsoft.com/office/drawing/2014/main" id="{DFCE6474-A6E2-A31A-5E60-74B851377FC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A1395C7-3A67-7C29-8325-0E8F11285049}"/>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321736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768D5B3-F4F8-E725-D965-1C226205DAE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454DB5B-F6AE-5348-435C-3877B770AFE4}"/>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6038B05-79FB-2C9C-9020-24386BA9A2DA}"/>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5" name="מציין מיקום של כותרת תחתונה 4">
            <a:extLst>
              <a:ext uri="{FF2B5EF4-FFF2-40B4-BE49-F238E27FC236}">
                <a16:creationId xmlns:a16="http://schemas.microsoft.com/office/drawing/2014/main" id="{6ECBD2D4-3843-3470-AA11-0C322BB8068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E503E2A-E396-7F36-10B2-3281F56D2D22}"/>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3686961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577721D-6399-C33D-9F70-EA35E9DC6DA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EF4C9F3-31AD-7110-E820-3E4662F752D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B342FAB-6ABC-2DCB-E707-0743672435A2}"/>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5" name="מציין מיקום של כותרת תחתונה 4">
            <a:extLst>
              <a:ext uri="{FF2B5EF4-FFF2-40B4-BE49-F238E27FC236}">
                <a16:creationId xmlns:a16="http://schemas.microsoft.com/office/drawing/2014/main" id="{0577BEA4-573C-1ADD-D6C4-F6F603CA815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9995482-E783-29F4-574F-464A28A7EF96}"/>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194088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5F8CFD-B516-CC5C-027D-B1484B942BE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E03A13E-74A7-5621-1C43-ADEBB20F5E77}"/>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A91B100-246A-8683-8D24-82C6D60DB4A4}"/>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5" name="מציין מיקום של כותרת תחתונה 4">
            <a:extLst>
              <a:ext uri="{FF2B5EF4-FFF2-40B4-BE49-F238E27FC236}">
                <a16:creationId xmlns:a16="http://schemas.microsoft.com/office/drawing/2014/main" id="{69EA5BE6-55D1-00D8-4B39-CD6159E6C7B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E6FA261-59FC-0A85-A625-E334AFC1A9AE}"/>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126343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220E972-B50C-9013-939B-1CEB84170868}"/>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1387D14-60FD-1A5E-8943-BBA8EBD89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E3CA0981-7963-5540-02A0-6B3BF9E2A69A}"/>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5" name="מציין מיקום של כותרת תחתונה 4">
            <a:extLst>
              <a:ext uri="{FF2B5EF4-FFF2-40B4-BE49-F238E27FC236}">
                <a16:creationId xmlns:a16="http://schemas.microsoft.com/office/drawing/2014/main" id="{85973930-66F4-179D-D0E6-E7B1ADEE702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0C41B0D-44F1-3FBD-3CE7-46727745D679}"/>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336850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D4B5CB-8C3B-FB9A-B262-25D4C9286FE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2FFC11C-CC05-12BA-DAE8-7FFE9CA5CC3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3C98C5B-1AB9-D3B9-6CE6-2A8D1666FD80}"/>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E84174C6-9894-18FA-B6C3-E55D34805611}"/>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6" name="מציין מיקום של כותרת תחתונה 5">
            <a:extLst>
              <a:ext uri="{FF2B5EF4-FFF2-40B4-BE49-F238E27FC236}">
                <a16:creationId xmlns:a16="http://schemas.microsoft.com/office/drawing/2014/main" id="{688A4C7A-B882-15C1-3DE3-1CA6675688D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DDB775D-12BC-5024-51CF-A7C6C2C83954}"/>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228352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B18D221-8317-4396-24D1-452EEE856D4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F5883D-4907-BC87-9109-267D05BC4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AB0C173-ACEC-AB06-C173-B73312B3F9AD}"/>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19ED758-041E-5147-39F2-400AF894B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3EDE123F-F84C-97E4-7A14-E0206C0E9665}"/>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79648B00-8CCA-CED3-7C12-E990DB93D710}"/>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8" name="מציין מיקום של כותרת תחתונה 7">
            <a:extLst>
              <a:ext uri="{FF2B5EF4-FFF2-40B4-BE49-F238E27FC236}">
                <a16:creationId xmlns:a16="http://schemas.microsoft.com/office/drawing/2014/main" id="{CDE0D1E2-846C-5685-3CD3-B2F3CAF1CC0F}"/>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583F957-31D5-7BE8-4200-2D8C3CB25F4F}"/>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67188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BA3D0B-9BC9-1A3E-E4CE-F134387238B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C9FEF8D-86FE-04DE-A0DE-B772719EA631}"/>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4" name="מציין מיקום של כותרת תחתונה 3">
            <a:extLst>
              <a:ext uri="{FF2B5EF4-FFF2-40B4-BE49-F238E27FC236}">
                <a16:creationId xmlns:a16="http://schemas.microsoft.com/office/drawing/2014/main" id="{2D613C8B-10B6-F3CA-4EB1-ECEBB3DFBB0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7BE3D8A1-BE0E-0C2D-6CB1-55CDD720F0E9}"/>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194485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AEA99A55-E969-86B9-6250-8277CC35C50F}"/>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3" name="מציין מיקום של כותרת תחתונה 2">
            <a:extLst>
              <a:ext uri="{FF2B5EF4-FFF2-40B4-BE49-F238E27FC236}">
                <a16:creationId xmlns:a16="http://schemas.microsoft.com/office/drawing/2014/main" id="{14075AE8-645B-B289-E6E8-5A274F83ED4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A233055-07DD-D184-A905-B3E04A384CFD}"/>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212929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9C1ABE-E17F-9E11-D371-9C3E73082DD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BF36186-0461-544D-BB9B-E49DE93B3D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B0517D31-5DEF-7682-300A-790694B5C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9B3BA4E-2B7F-2746-4A73-DA4490765F5B}"/>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6" name="מציין מיקום של כותרת תחתונה 5">
            <a:extLst>
              <a:ext uri="{FF2B5EF4-FFF2-40B4-BE49-F238E27FC236}">
                <a16:creationId xmlns:a16="http://schemas.microsoft.com/office/drawing/2014/main" id="{A24B165E-6319-2186-8856-5F44881A62E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4AE38CA-3291-9C6E-F8B9-AFB4267F303D}"/>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2587180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018E1B-569F-3FB8-FBD1-84EDD8333C4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366CB40-7E53-8F5C-32D4-0AC7444AD0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A044CEDC-B30F-566C-2328-3BE2F0454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82444B1-9531-C40E-270E-B0E4937B6DD7}"/>
              </a:ext>
            </a:extLst>
          </p:cNvPr>
          <p:cNvSpPr>
            <a:spLocks noGrp="1"/>
          </p:cNvSpPr>
          <p:nvPr>
            <p:ph type="dt" sz="half" idx="10"/>
          </p:nvPr>
        </p:nvSpPr>
        <p:spPr/>
        <p:txBody>
          <a:bodyPr/>
          <a:lstStyle/>
          <a:p>
            <a:fld id="{6D0968F7-1E2A-1841-89A7-E19A48CD42EF}" type="datetimeFigureOut">
              <a:rPr lang="he-IL" smtClean="0"/>
              <a:t>י"ג/סיון/תשפ"ד</a:t>
            </a:fld>
            <a:endParaRPr lang="he-IL"/>
          </a:p>
        </p:txBody>
      </p:sp>
      <p:sp>
        <p:nvSpPr>
          <p:cNvPr id="6" name="מציין מיקום של כותרת תחתונה 5">
            <a:extLst>
              <a:ext uri="{FF2B5EF4-FFF2-40B4-BE49-F238E27FC236}">
                <a16:creationId xmlns:a16="http://schemas.microsoft.com/office/drawing/2014/main" id="{E1E5033E-0DF3-8274-B45D-526E77D080C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FB100C5-0D3A-3C7B-8142-CA108ACD7118}"/>
              </a:ext>
            </a:extLst>
          </p:cNvPr>
          <p:cNvSpPr>
            <a:spLocks noGrp="1"/>
          </p:cNvSpPr>
          <p:nvPr>
            <p:ph type="sldNum" sz="quarter" idx="12"/>
          </p:nvPr>
        </p:nvSpPr>
        <p:spPr/>
        <p:txBody>
          <a:bodyPr/>
          <a:lstStyle/>
          <a:p>
            <a:fld id="{F5D1911A-15A7-8B4E-BAAF-0968D9F0DAEE}" type="slidenum">
              <a:rPr lang="he-IL" smtClean="0"/>
              <a:t>‹#›</a:t>
            </a:fld>
            <a:endParaRPr lang="he-IL"/>
          </a:p>
        </p:txBody>
      </p:sp>
    </p:spTree>
    <p:extLst>
      <p:ext uri="{BB962C8B-B14F-4D97-AF65-F5344CB8AC3E}">
        <p14:creationId xmlns:p14="http://schemas.microsoft.com/office/powerpoint/2010/main" val="348096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FF836059-3B38-911A-9698-9AAB0B335C3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D346CCA-C354-D5BD-AAAD-6591D35A170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627F720-E5BA-32B9-9356-2FF48EEC2A0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D0968F7-1E2A-1841-89A7-E19A48CD42EF}" type="datetimeFigureOut">
              <a:rPr lang="he-IL" smtClean="0"/>
              <a:t>י"ג/סיון/תשפ"ד</a:t>
            </a:fld>
            <a:endParaRPr lang="he-IL"/>
          </a:p>
        </p:txBody>
      </p:sp>
      <p:sp>
        <p:nvSpPr>
          <p:cNvPr id="5" name="מציין מיקום של כותרת תחתונה 4">
            <a:extLst>
              <a:ext uri="{FF2B5EF4-FFF2-40B4-BE49-F238E27FC236}">
                <a16:creationId xmlns:a16="http://schemas.microsoft.com/office/drawing/2014/main" id="{08B9AC65-AB2F-5EB7-1F3E-7EFD70488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B2E642D-862C-C22E-2934-7DF472D0172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5D1911A-15A7-8B4E-BAAF-0968D9F0DAEE}" type="slidenum">
              <a:rPr lang="he-IL" smtClean="0"/>
              <a:t>‹#›</a:t>
            </a:fld>
            <a:endParaRPr lang="he-IL"/>
          </a:p>
        </p:txBody>
      </p:sp>
    </p:spTree>
    <p:extLst>
      <p:ext uri="{BB962C8B-B14F-4D97-AF65-F5344CB8AC3E}">
        <p14:creationId xmlns:p14="http://schemas.microsoft.com/office/powerpoint/2010/main" val="1184465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A8E85A-8E33-D89C-D525-A615AF6D6A6E}"/>
              </a:ext>
            </a:extLst>
          </p:cNvPr>
          <p:cNvSpPr>
            <a:spLocks noGrp="1"/>
          </p:cNvSpPr>
          <p:nvPr>
            <p:ph type="ctrTitle"/>
          </p:nvPr>
        </p:nvSpPr>
        <p:spPr>
          <a:xfrm>
            <a:off x="142875" y="2014152"/>
            <a:ext cx="5948019" cy="1865870"/>
          </a:xfrm>
        </p:spPr>
        <p:txBody>
          <a:bodyPr>
            <a:noAutofit/>
          </a:bodyPr>
          <a:lstStyle/>
          <a:p>
            <a:r>
              <a:rPr lang="he-IL" sz="8000" b="1" dirty="0">
                <a:latin typeface="David" panose="020E0502060401010101" pitchFamily="34" charset="-79"/>
                <a:cs typeface="David" panose="020E0502060401010101" pitchFamily="34" charset="-79"/>
              </a:rPr>
              <a:t>גלגולו של בגד </a:t>
            </a:r>
          </a:p>
        </p:txBody>
      </p:sp>
      <p:pic>
        <p:nvPicPr>
          <p:cNvPr id="5" name="תמונה 4" descr="תמונה שמכילה טקסט, תובלה, גלגל&#10;&#10;התיאור נוצר באופן אוטומטי">
            <a:extLst>
              <a:ext uri="{FF2B5EF4-FFF2-40B4-BE49-F238E27FC236}">
                <a16:creationId xmlns:a16="http://schemas.microsoft.com/office/drawing/2014/main" id="{607F1BCC-8D72-0C78-989D-9588BB8E7BDC}"/>
              </a:ext>
            </a:extLst>
          </p:cNvPr>
          <p:cNvPicPr>
            <a:picLocks noChangeAspect="1"/>
          </p:cNvPicPr>
          <p:nvPr/>
        </p:nvPicPr>
        <p:blipFill>
          <a:blip r:embed="rId2"/>
          <a:stretch>
            <a:fillRect/>
          </a:stretch>
        </p:blipFill>
        <p:spPr>
          <a:xfrm>
            <a:off x="304501" y="261142"/>
            <a:ext cx="1346200" cy="1092200"/>
          </a:xfrm>
          <a:prstGeom prst="rect">
            <a:avLst/>
          </a:prstGeom>
        </p:spPr>
      </p:pic>
      <p:pic>
        <p:nvPicPr>
          <p:cNvPr id="4" name="תמונה 3" descr="תמונה שמכילה טקסט, אדם, מקורה&#10;&#10;התיאור נוצר באופן אוטומטי">
            <a:extLst>
              <a:ext uri="{FF2B5EF4-FFF2-40B4-BE49-F238E27FC236}">
                <a16:creationId xmlns:a16="http://schemas.microsoft.com/office/drawing/2014/main" id="{E9B18D1E-686E-E606-BCC0-7A4B509CE598}"/>
              </a:ext>
            </a:extLst>
          </p:cNvPr>
          <p:cNvPicPr>
            <a:picLocks noChangeAspect="1"/>
          </p:cNvPicPr>
          <p:nvPr/>
        </p:nvPicPr>
        <p:blipFill>
          <a:blip r:embed="rId3"/>
          <a:stretch>
            <a:fillRect/>
          </a:stretch>
        </p:blipFill>
        <p:spPr>
          <a:xfrm>
            <a:off x="6252519" y="157163"/>
            <a:ext cx="5796606" cy="6500812"/>
          </a:xfrm>
          <a:prstGeom prst="rect">
            <a:avLst/>
          </a:prstGeom>
        </p:spPr>
      </p:pic>
      <p:pic>
        <p:nvPicPr>
          <p:cNvPr id="7" name="תמונה 6">
            <a:extLst>
              <a:ext uri="{FF2B5EF4-FFF2-40B4-BE49-F238E27FC236}">
                <a16:creationId xmlns:a16="http://schemas.microsoft.com/office/drawing/2014/main" id="{62C27826-72B6-F055-FED6-E3CF52E9CABB}"/>
              </a:ext>
            </a:extLst>
          </p:cNvPr>
          <p:cNvPicPr>
            <a:picLocks noChangeAspect="1"/>
          </p:cNvPicPr>
          <p:nvPr/>
        </p:nvPicPr>
        <p:blipFill>
          <a:blip r:embed="rId4"/>
          <a:stretch>
            <a:fillRect/>
          </a:stretch>
        </p:blipFill>
        <p:spPr>
          <a:xfrm>
            <a:off x="175723" y="5985292"/>
            <a:ext cx="1930400" cy="526216"/>
          </a:xfrm>
          <a:prstGeom prst="rect">
            <a:avLst/>
          </a:prstGeom>
        </p:spPr>
      </p:pic>
      <p:pic>
        <p:nvPicPr>
          <p:cNvPr id="9" name="תמונה 8">
            <a:extLst>
              <a:ext uri="{FF2B5EF4-FFF2-40B4-BE49-F238E27FC236}">
                <a16:creationId xmlns:a16="http://schemas.microsoft.com/office/drawing/2014/main" id="{3B4CBA99-73B5-C14B-43AB-68703E65D26C}"/>
              </a:ext>
            </a:extLst>
          </p:cNvPr>
          <p:cNvPicPr>
            <a:picLocks noChangeAspect="1"/>
          </p:cNvPicPr>
          <p:nvPr/>
        </p:nvPicPr>
        <p:blipFill>
          <a:blip r:embed="rId5"/>
          <a:stretch>
            <a:fillRect/>
          </a:stretch>
        </p:blipFill>
        <p:spPr>
          <a:xfrm>
            <a:off x="2281847" y="5778500"/>
            <a:ext cx="1612900" cy="939800"/>
          </a:xfrm>
          <a:prstGeom prst="rect">
            <a:avLst/>
          </a:prstGeom>
        </p:spPr>
      </p:pic>
      <p:pic>
        <p:nvPicPr>
          <p:cNvPr id="11" name="תמונה 10">
            <a:extLst>
              <a:ext uri="{FF2B5EF4-FFF2-40B4-BE49-F238E27FC236}">
                <a16:creationId xmlns:a16="http://schemas.microsoft.com/office/drawing/2014/main" id="{4EAA7D87-7B18-AA37-2D91-305EFBE0ADFB}"/>
              </a:ext>
            </a:extLst>
          </p:cNvPr>
          <p:cNvPicPr>
            <a:picLocks noChangeAspect="1"/>
          </p:cNvPicPr>
          <p:nvPr/>
        </p:nvPicPr>
        <p:blipFill>
          <a:blip r:embed="rId6"/>
          <a:stretch>
            <a:fillRect/>
          </a:stretch>
        </p:blipFill>
        <p:spPr>
          <a:xfrm>
            <a:off x="4246195" y="5638800"/>
            <a:ext cx="914400" cy="1104900"/>
          </a:xfrm>
          <a:prstGeom prst="rect">
            <a:avLst/>
          </a:prstGeom>
        </p:spPr>
      </p:pic>
    </p:spTree>
    <p:extLst>
      <p:ext uri="{BB962C8B-B14F-4D97-AF65-F5344CB8AC3E}">
        <p14:creationId xmlns:p14="http://schemas.microsoft.com/office/powerpoint/2010/main" val="374151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F6446F-AD4D-DABA-60CA-94D49D249FBF}"/>
              </a:ext>
            </a:extLst>
          </p:cNvPr>
          <p:cNvSpPr>
            <a:spLocks noGrp="1"/>
          </p:cNvSpPr>
          <p:nvPr>
            <p:ph type="title"/>
          </p:nvPr>
        </p:nvSpPr>
        <p:spPr>
          <a:xfrm>
            <a:off x="838200" y="365125"/>
            <a:ext cx="5958016" cy="1325563"/>
          </a:xfrm>
        </p:spPr>
        <p:txBody>
          <a:bodyPr/>
          <a:lstStyle/>
          <a:p>
            <a:r>
              <a:rPr lang="he-IL" b="1" dirty="0"/>
              <a:t>אז מהו ״גלגולו של בגד״?</a:t>
            </a:r>
          </a:p>
        </p:txBody>
      </p:sp>
      <p:sp>
        <p:nvSpPr>
          <p:cNvPr id="3" name="מציין מיקום תוכן 2">
            <a:extLst>
              <a:ext uri="{FF2B5EF4-FFF2-40B4-BE49-F238E27FC236}">
                <a16:creationId xmlns:a16="http://schemas.microsoft.com/office/drawing/2014/main" id="{B53A42FE-1165-4BBE-86E1-FA8F49EA65B7}"/>
              </a:ext>
            </a:extLst>
          </p:cNvPr>
          <p:cNvSpPr>
            <a:spLocks noGrp="1"/>
          </p:cNvSpPr>
          <p:nvPr>
            <p:ph idx="1"/>
          </p:nvPr>
        </p:nvSpPr>
        <p:spPr>
          <a:xfrm>
            <a:off x="838200" y="1837982"/>
            <a:ext cx="5958016" cy="4667250"/>
          </a:xfrm>
        </p:spPr>
        <p:txBody>
          <a:bodyPr/>
          <a:lstStyle/>
          <a:p>
            <a:pPr marL="0" indent="0" algn="r" rtl="1">
              <a:buNone/>
            </a:pPr>
            <a:r>
              <a:rPr lang="he-IL" sz="4000" kern="100" dirty="0">
                <a:effectLst/>
                <a:latin typeface="David" panose="020E0502060401010101" pitchFamily="34" charset="-79"/>
                <a:ea typeface="Calibri" panose="020F0502020204030204" pitchFamily="34" charset="0"/>
                <a:cs typeface="David" panose="020E0502060401010101" pitchFamily="34" charset="-79"/>
              </a:rPr>
              <a:t>היחידה גלגולו של בגד, הינה יחידה העוסקת </a:t>
            </a:r>
            <a:r>
              <a:rPr lang="he-IL" sz="4000" b="1" kern="100" dirty="0">
                <a:effectLst/>
                <a:latin typeface="David" panose="020E0502060401010101" pitchFamily="34" charset="-79"/>
                <a:ea typeface="Calibri" panose="020F0502020204030204" pitchFamily="34" charset="0"/>
                <a:cs typeface="David" panose="020E0502060401010101" pitchFamily="34" charset="-79"/>
              </a:rPr>
              <a:t>בפן האקולוגי של תעשיית האופנה ותרבות הצריכה שלנו ותרומתן למשבר האקלים וכיצד ניתן למזער נזקים אלו?</a:t>
            </a:r>
            <a:endParaRPr lang="en-US" sz="4000" b="1" kern="100" dirty="0">
              <a:effectLst/>
              <a:latin typeface="David" panose="020E0502060401010101" pitchFamily="34" charset="-79"/>
              <a:ea typeface="Calibri" panose="020F0502020204030204" pitchFamily="34" charset="0"/>
              <a:cs typeface="David" panose="020E0502060401010101" pitchFamily="34" charset="-79"/>
            </a:endParaRPr>
          </a:p>
          <a:p>
            <a:pPr marL="0" indent="0" algn="r" rtl="1">
              <a:buNone/>
            </a:pPr>
            <a:r>
              <a:rPr lang="he-IL" sz="1800" kern="100" dirty="0">
                <a:effectLst/>
                <a:latin typeface="Calibri" panose="020F0502020204030204" pitchFamily="34" charset="0"/>
                <a:ea typeface="Calibri" panose="020F0502020204030204" pitchFamily="34" charset="0"/>
                <a:cs typeface="David" panose="020E0502060401010101" pitchFamily="34" charset="-79"/>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gn="l" defTabSz="914400" rtl="0" eaLnBrk="1" latinLnBrk="0" hangingPunct="1">
              <a:lnSpc>
                <a:spcPct val="90000"/>
              </a:lnSpc>
              <a:spcBef>
                <a:spcPts val="1000"/>
              </a:spcBef>
              <a:buNone/>
            </a:pPr>
            <a:endParaRPr lang="he-IL" dirty="0"/>
          </a:p>
        </p:txBody>
      </p:sp>
      <p:pic>
        <p:nvPicPr>
          <p:cNvPr id="7" name="תמונה 6" descr="תמונה שמכילה אדם, מקורה, קבוצה, אנשים&#10;&#10;התיאור נוצר באופן אוטומטי">
            <a:extLst>
              <a:ext uri="{FF2B5EF4-FFF2-40B4-BE49-F238E27FC236}">
                <a16:creationId xmlns:a16="http://schemas.microsoft.com/office/drawing/2014/main" id="{0BD906DC-6E93-A152-5A9E-D4D56BC819AF}"/>
              </a:ext>
            </a:extLst>
          </p:cNvPr>
          <p:cNvPicPr>
            <a:picLocks noChangeAspect="1"/>
          </p:cNvPicPr>
          <p:nvPr/>
        </p:nvPicPr>
        <p:blipFill>
          <a:blip r:embed="rId2"/>
          <a:stretch>
            <a:fillRect/>
          </a:stretch>
        </p:blipFill>
        <p:spPr>
          <a:xfrm>
            <a:off x="7203989" y="177800"/>
            <a:ext cx="4876800" cy="6502400"/>
          </a:xfrm>
          <a:prstGeom prst="rect">
            <a:avLst/>
          </a:prstGeom>
        </p:spPr>
      </p:pic>
    </p:spTree>
    <p:extLst>
      <p:ext uri="{BB962C8B-B14F-4D97-AF65-F5344CB8AC3E}">
        <p14:creationId xmlns:p14="http://schemas.microsoft.com/office/powerpoint/2010/main" val="1486785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78F9B3B5-0E8D-6B6C-AC62-578817F78958}"/>
              </a:ext>
            </a:extLst>
          </p:cNvPr>
          <p:cNvSpPr>
            <a:spLocks noGrp="1"/>
          </p:cNvSpPr>
          <p:nvPr>
            <p:ph idx="1"/>
          </p:nvPr>
        </p:nvSpPr>
        <p:spPr>
          <a:xfrm>
            <a:off x="2990335" y="271463"/>
            <a:ext cx="8811141" cy="6265862"/>
          </a:xfrm>
        </p:spPr>
        <p:txBody>
          <a:bodyPr/>
          <a:lstStyle/>
          <a:p>
            <a:pPr marL="0" indent="0">
              <a:lnSpc>
                <a:spcPct val="150000"/>
              </a:lnSpc>
              <a:buNone/>
            </a:pPr>
            <a:endParaRPr lang="en-US" sz="3200" b="1" dirty="0">
              <a:latin typeface="David" panose="020E0502060401010101" pitchFamily="34" charset="-79"/>
              <a:cs typeface="David" panose="020E0502060401010101" pitchFamily="34" charset="-79"/>
            </a:endParaRPr>
          </a:p>
          <a:p>
            <a:pPr marL="0" indent="0">
              <a:lnSpc>
                <a:spcPct val="150000"/>
              </a:lnSpc>
              <a:buNone/>
            </a:pPr>
            <a:r>
              <a:rPr lang="he-IL" sz="4000" b="1" dirty="0">
                <a:latin typeface="David" panose="020E0502060401010101" pitchFamily="34" charset="-79"/>
                <a:cs typeface="David" panose="020E0502060401010101" pitchFamily="34" charset="-79"/>
              </a:rPr>
              <a:t>הפרויקט שלנו התחלק ל-3 חלקים עיקריים:</a:t>
            </a:r>
          </a:p>
          <a:p>
            <a:pPr marL="514350" indent="-514350">
              <a:lnSpc>
                <a:spcPct val="150000"/>
              </a:lnSpc>
              <a:buAutoNum type="arabicPeriod"/>
            </a:pPr>
            <a:r>
              <a:rPr lang="he-IL" sz="3200" dirty="0">
                <a:latin typeface="David" panose="020E0502060401010101" pitchFamily="34" charset="-79"/>
                <a:cs typeface="David" panose="020E0502060401010101" pitchFamily="34" charset="-79"/>
              </a:rPr>
              <a:t>חלק תיאורטי.</a:t>
            </a:r>
          </a:p>
          <a:p>
            <a:pPr marL="514350" indent="-514350">
              <a:lnSpc>
                <a:spcPct val="150000"/>
              </a:lnSpc>
              <a:buAutoNum type="arabicPeriod"/>
            </a:pPr>
            <a:r>
              <a:rPr lang="he-IL" sz="3200" dirty="0">
                <a:latin typeface="David" panose="020E0502060401010101" pitchFamily="34" charset="-79"/>
                <a:cs typeface="David" panose="020E0502060401010101" pitchFamily="34" charset="-79"/>
              </a:rPr>
              <a:t>חקר מדעי.</a:t>
            </a:r>
          </a:p>
          <a:p>
            <a:pPr marL="514350" indent="-514350">
              <a:lnSpc>
                <a:spcPct val="150000"/>
              </a:lnSpc>
              <a:buAutoNum type="arabicPeriod"/>
            </a:pPr>
            <a:r>
              <a:rPr lang="he-IL" sz="3200" dirty="0">
                <a:latin typeface="David" panose="020E0502060401010101" pitchFamily="34" charset="-79"/>
                <a:cs typeface="David" panose="020E0502060401010101" pitchFamily="34" charset="-79"/>
              </a:rPr>
              <a:t>שוק ״קח-תן״.</a:t>
            </a:r>
          </a:p>
        </p:txBody>
      </p:sp>
      <p:pic>
        <p:nvPicPr>
          <p:cNvPr id="6" name="תמונה 5" descr="תמונה שמכילה טקסט, עמוס&#10;&#10;התיאור נוצר באופן אוטומטי">
            <a:extLst>
              <a:ext uri="{FF2B5EF4-FFF2-40B4-BE49-F238E27FC236}">
                <a16:creationId xmlns:a16="http://schemas.microsoft.com/office/drawing/2014/main" id="{0D5F0AC5-EE1D-D98D-1F6F-A0418BA1BD1D}"/>
              </a:ext>
            </a:extLst>
          </p:cNvPr>
          <p:cNvPicPr>
            <a:picLocks noChangeAspect="1"/>
          </p:cNvPicPr>
          <p:nvPr/>
        </p:nvPicPr>
        <p:blipFill>
          <a:blip r:embed="rId2"/>
          <a:stretch>
            <a:fillRect/>
          </a:stretch>
        </p:blipFill>
        <p:spPr>
          <a:xfrm>
            <a:off x="773583" y="2570205"/>
            <a:ext cx="6129725" cy="3713806"/>
          </a:xfrm>
          <a:prstGeom prst="rect">
            <a:avLst/>
          </a:prstGeom>
        </p:spPr>
      </p:pic>
    </p:spTree>
    <p:extLst>
      <p:ext uri="{BB962C8B-B14F-4D97-AF65-F5344CB8AC3E}">
        <p14:creationId xmlns:p14="http://schemas.microsoft.com/office/powerpoint/2010/main" val="3460054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WhatsApp Video 2023-02-28 at 13.18.11.mp4">
            <a:hlinkClick r:id="" action="ppaction://media"/>
            <a:extLst>
              <a:ext uri="{FF2B5EF4-FFF2-40B4-BE49-F238E27FC236}">
                <a16:creationId xmlns:a16="http://schemas.microsoft.com/office/drawing/2014/main" id="{14177B35-828E-E521-782F-187D2747D2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99" y="243134"/>
            <a:ext cx="11277401" cy="6371732"/>
          </a:xfrm>
          <a:prstGeom prst="rect">
            <a:avLst/>
          </a:prstGeom>
        </p:spPr>
      </p:pic>
    </p:spTree>
    <p:extLst>
      <p:ext uri="{BB962C8B-B14F-4D97-AF65-F5344CB8AC3E}">
        <p14:creationId xmlns:p14="http://schemas.microsoft.com/office/powerpoint/2010/main" val="104036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WhatsApp Video 2023-02-28 at 13.47.28.mp4">
            <a:hlinkClick r:id="" action="ppaction://media"/>
            <a:extLst>
              <a:ext uri="{FF2B5EF4-FFF2-40B4-BE49-F238E27FC236}">
                <a16:creationId xmlns:a16="http://schemas.microsoft.com/office/drawing/2014/main" id="{A8F36FAE-EB68-D627-2310-7FE758AFDA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31451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A47F2B-4415-718A-7697-8CDD3B66C609}"/>
              </a:ext>
            </a:extLst>
          </p:cNvPr>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יחידה זו מבוססת על עקרונות ה- </a:t>
            </a:r>
            <a:r>
              <a:rPr lang="en-US" b="1" dirty="0">
                <a:latin typeface="David" panose="020E0502060401010101" pitchFamily="34" charset="-79"/>
                <a:cs typeface="David" panose="020E0502060401010101" pitchFamily="34" charset="-79"/>
              </a:rPr>
              <a:t>EACH</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A6CBFCD2-A90D-2E5F-85FE-B315B5A046CE}"/>
              </a:ext>
            </a:extLst>
          </p:cNvPr>
          <p:cNvSpPr>
            <a:spLocks noGrp="1"/>
          </p:cNvSpPr>
          <p:nvPr>
            <p:ph idx="1"/>
          </p:nvPr>
        </p:nvSpPr>
        <p:spPr>
          <a:xfrm>
            <a:off x="838199" y="1690688"/>
            <a:ext cx="7926860" cy="4802187"/>
          </a:xfrm>
        </p:spPr>
        <p:txBody>
          <a:bodyPr>
            <a:normAutofit/>
          </a:bodyPr>
          <a:lstStyle/>
          <a:p>
            <a:pPr marL="0" indent="0" algn="r" rtl="1">
              <a:buNone/>
            </a:pPr>
            <a:r>
              <a:rPr lang="he-IL" sz="40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עקרון </a:t>
            </a:r>
            <a:r>
              <a:rPr lang="he-IL" sz="4000" b="1"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החינוך לערכים</a:t>
            </a:r>
            <a:r>
              <a:rPr lang="he-IL" sz="40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 מתבטא בכך שיחידה זו עוסקת בהעלאת המודעות לצרכנות נבונה מתוך דאגה לסביבה ולדורות הבאים ולמען שיפור איכות החיים. </a:t>
            </a:r>
            <a:endParaRPr lang="en-US" sz="4000" kern="100" dirty="0">
              <a:effectLst/>
              <a:latin typeface="David" panose="020E0502060401010101" pitchFamily="34" charset="-79"/>
              <a:ea typeface="Calibri" panose="020F0502020204030204" pitchFamily="34" charset="0"/>
              <a:cs typeface="David" panose="020E0502060401010101" pitchFamily="34" charset="-79"/>
            </a:endParaRPr>
          </a:p>
          <a:p>
            <a:pPr marL="0" indent="0" algn="r" rtl="1">
              <a:buNone/>
            </a:pPr>
            <a:r>
              <a:rPr lang="he-IL" sz="40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ביחידה זו נדבר על התרומה האישית של כל אחד ואחת מאיתנו בשמירה על הסביבה וצמצום נזקי משבר האקלים.</a:t>
            </a:r>
            <a:endParaRPr lang="en-US" sz="4000" kern="100" dirty="0">
              <a:effectLst/>
              <a:latin typeface="David" panose="020E0502060401010101" pitchFamily="34" charset="-79"/>
              <a:ea typeface="Calibri" panose="020F0502020204030204" pitchFamily="34" charset="0"/>
              <a:cs typeface="David" panose="020E0502060401010101" pitchFamily="34" charset="-79"/>
            </a:endParaRPr>
          </a:p>
          <a:p>
            <a:pPr marL="0" indent="0" algn="r" defTabSz="914400" rtl="1" eaLnBrk="1" latinLnBrk="0" hangingPunct="1">
              <a:lnSpc>
                <a:spcPct val="90000"/>
              </a:lnSpc>
              <a:spcBef>
                <a:spcPts val="1000"/>
              </a:spcBef>
              <a:buNone/>
            </a:pPr>
            <a:endParaRPr lang="en-US" dirty="0">
              <a:latin typeface="David" panose="020E0502060401010101" pitchFamily="34" charset="-79"/>
              <a:cs typeface="David" panose="020E0502060401010101" pitchFamily="34" charset="-79"/>
            </a:endParaRP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p:txBody>
      </p:sp>
      <p:pic>
        <p:nvPicPr>
          <p:cNvPr id="5" name="תמונה 4">
            <a:extLst>
              <a:ext uri="{FF2B5EF4-FFF2-40B4-BE49-F238E27FC236}">
                <a16:creationId xmlns:a16="http://schemas.microsoft.com/office/drawing/2014/main" id="{DAE22D94-9FA4-916B-4ED1-9B5D5C8F3C54}"/>
              </a:ext>
            </a:extLst>
          </p:cNvPr>
          <p:cNvPicPr>
            <a:picLocks noChangeAspect="1"/>
          </p:cNvPicPr>
          <p:nvPr/>
        </p:nvPicPr>
        <p:blipFill>
          <a:blip r:embed="rId2"/>
          <a:stretch>
            <a:fillRect/>
          </a:stretch>
        </p:blipFill>
        <p:spPr>
          <a:xfrm>
            <a:off x="8971006" y="2113004"/>
            <a:ext cx="3038938" cy="3410465"/>
          </a:xfrm>
          <a:prstGeom prst="rect">
            <a:avLst/>
          </a:prstGeom>
        </p:spPr>
      </p:pic>
    </p:spTree>
    <p:extLst>
      <p:ext uri="{BB962C8B-B14F-4D97-AF65-F5344CB8AC3E}">
        <p14:creationId xmlns:p14="http://schemas.microsoft.com/office/powerpoint/2010/main" val="2482928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829473-866F-961D-16F7-8A3789587A6D}"/>
              </a:ext>
            </a:extLst>
          </p:cNvPr>
          <p:cNvSpPr>
            <a:spLocks noGrp="1"/>
          </p:cNvSpPr>
          <p:nvPr>
            <p:ph type="title"/>
          </p:nvPr>
        </p:nvSpPr>
        <p:spPr/>
        <p:txBody>
          <a:bodyPr/>
          <a:lstStyle/>
          <a:p>
            <a:pPr algn="r" defTabSz="914400" rtl="0" eaLnBrk="1" latinLnBrk="0" hangingPunct="1">
              <a:lnSpc>
                <a:spcPct val="90000"/>
              </a:lnSpc>
              <a:spcBef>
                <a:spcPct val="0"/>
              </a:spcBef>
              <a:buNone/>
            </a:pPr>
            <a:r>
              <a:rPr lang="he-IL" sz="44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עקרון </a:t>
            </a:r>
            <a:r>
              <a:rPr lang="he-IL" sz="4400" b="1"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האקדמיה</a:t>
            </a:r>
            <a:endParaRPr lang="he-IL" dirty="0"/>
          </a:p>
        </p:txBody>
      </p:sp>
      <p:sp>
        <p:nvSpPr>
          <p:cNvPr id="3" name="מציין מיקום תוכן 2">
            <a:extLst>
              <a:ext uri="{FF2B5EF4-FFF2-40B4-BE49-F238E27FC236}">
                <a16:creationId xmlns:a16="http://schemas.microsoft.com/office/drawing/2014/main" id="{B0C9347C-4AFA-AB3B-03C8-9EC359245643}"/>
              </a:ext>
            </a:extLst>
          </p:cNvPr>
          <p:cNvSpPr>
            <a:spLocks noGrp="1"/>
          </p:cNvSpPr>
          <p:nvPr>
            <p:ph idx="1"/>
          </p:nvPr>
        </p:nvSpPr>
        <p:spPr>
          <a:xfrm>
            <a:off x="838200" y="1825625"/>
            <a:ext cx="7552038" cy="4351338"/>
          </a:xfrm>
        </p:spPr>
        <p:txBody>
          <a:bodyPr>
            <a:normAutofit lnSpcReduction="10000"/>
          </a:bodyPr>
          <a:lstStyle/>
          <a:p>
            <a:pPr marL="0" indent="0" rtl="0">
              <a:buNone/>
            </a:pPr>
            <a:r>
              <a:rPr lang="he-IL" sz="40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עקרון </a:t>
            </a:r>
            <a:r>
              <a:rPr lang="he-IL" sz="4000" b="1"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האקדמיה</a:t>
            </a:r>
            <a:r>
              <a:rPr lang="he-IL" sz="40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 יבוא לידי ביטוי בתהליך חקר בנושא השפעת מים אפורים על נביטת זרעי חיטה. בנוסף לכך במסגרת שיעור פתיחה של הפרויקט ״גלגולו של בגד ״ נבצע מיני חקר על הבגדים שהתלמידים לובשים, וכיצד כל שלב משלבי יצור הבגדים תורם למשבר האקלים.</a:t>
            </a:r>
            <a:endParaRPr lang="he-IL" dirty="0"/>
          </a:p>
        </p:txBody>
      </p:sp>
      <p:pic>
        <p:nvPicPr>
          <p:cNvPr id="4" name="תמונה 3">
            <a:extLst>
              <a:ext uri="{FF2B5EF4-FFF2-40B4-BE49-F238E27FC236}">
                <a16:creationId xmlns:a16="http://schemas.microsoft.com/office/drawing/2014/main" id="{61100BCE-781D-F23E-A3AC-80C07FE299C6}"/>
              </a:ext>
            </a:extLst>
          </p:cNvPr>
          <p:cNvPicPr>
            <a:picLocks noChangeAspect="1"/>
          </p:cNvPicPr>
          <p:nvPr/>
        </p:nvPicPr>
        <p:blipFill>
          <a:blip r:embed="rId2"/>
          <a:stretch>
            <a:fillRect/>
          </a:stretch>
        </p:blipFill>
        <p:spPr>
          <a:xfrm>
            <a:off x="8390238" y="1825625"/>
            <a:ext cx="3801762" cy="4006764"/>
          </a:xfrm>
          <a:prstGeom prst="rect">
            <a:avLst/>
          </a:prstGeom>
        </p:spPr>
      </p:pic>
    </p:spTree>
    <p:extLst>
      <p:ext uri="{BB962C8B-B14F-4D97-AF65-F5344CB8AC3E}">
        <p14:creationId xmlns:p14="http://schemas.microsoft.com/office/powerpoint/2010/main" val="4009590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09A2DBCE-9C47-FE31-14C5-D143352BDDE3}"/>
              </a:ext>
            </a:extLst>
          </p:cNvPr>
          <p:cNvSpPr>
            <a:spLocks noGrp="1"/>
          </p:cNvSpPr>
          <p:nvPr>
            <p:ph idx="1"/>
          </p:nvPr>
        </p:nvSpPr>
        <p:spPr>
          <a:xfrm>
            <a:off x="838200" y="1767016"/>
            <a:ext cx="7650892" cy="4409947"/>
          </a:xfrm>
        </p:spPr>
        <p:txBody>
          <a:bodyPr>
            <a:normAutofit/>
          </a:bodyPr>
          <a:lstStyle/>
          <a:p>
            <a:pPr marL="0" indent="0" algn="r" defTabSz="914400" rtl="1" eaLnBrk="1" latinLnBrk="0" hangingPunct="1">
              <a:lnSpc>
                <a:spcPct val="90000"/>
              </a:lnSpc>
              <a:spcBef>
                <a:spcPts val="1000"/>
              </a:spcBef>
              <a:buNone/>
            </a:pPr>
            <a:endParaRPr lang="en-US" dirty="0">
              <a:latin typeface="David" panose="020E0502060401010101" pitchFamily="34" charset="-79"/>
              <a:cs typeface="David" panose="020E0502060401010101" pitchFamily="34" charset="-79"/>
            </a:endParaRPr>
          </a:p>
          <a:p>
            <a:pPr marL="0" indent="0">
              <a:buNone/>
            </a:pPr>
            <a:r>
              <a:rPr lang="he-IL" sz="40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עקרון </a:t>
            </a:r>
            <a:r>
              <a:rPr lang="he-IL" sz="4000" b="1"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הקהילה</a:t>
            </a:r>
            <a:r>
              <a:rPr lang="he-IL" sz="40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 מתבטא בכך שלאורך הלמידה נאספו בגדים ופריטי אופנה שונים, לבגדים אלו ניתנה הזדמנות שניה בשוק קח-תן בית ספרי, שהתלמידים נהנו מפריטי אופנה שווים והחלק שנותר מועבר לתרומה.</a:t>
            </a:r>
            <a:endParaRPr lang="en-US" dirty="0">
              <a:latin typeface="David" panose="020E0502060401010101" pitchFamily="34" charset="-79"/>
              <a:cs typeface="David" panose="020E0502060401010101" pitchFamily="34" charset="-79"/>
            </a:endParaRPr>
          </a:p>
          <a:p>
            <a:pPr marL="0" indent="0" algn="l" defTabSz="914400" rtl="0" eaLnBrk="1" latinLnBrk="0" hangingPunct="1">
              <a:lnSpc>
                <a:spcPct val="90000"/>
              </a:lnSpc>
              <a:spcBef>
                <a:spcPts val="1000"/>
              </a:spcBef>
              <a:buNone/>
            </a:pPr>
            <a:endParaRPr lang="he-IL" dirty="0"/>
          </a:p>
        </p:txBody>
      </p:sp>
      <p:pic>
        <p:nvPicPr>
          <p:cNvPr id="5" name="תמונה 4">
            <a:extLst>
              <a:ext uri="{FF2B5EF4-FFF2-40B4-BE49-F238E27FC236}">
                <a16:creationId xmlns:a16="http://schemas.microsoft.com/office/drawing/2014/main" id="{CB32D966-C9EB-0932-E3C5-7103E97A3349}"/>
              </a:ext>
            </a:extLst>
          </p:cNvPr>
          <p:cNvPicPr>
            <a:picLocks noChangeAspect="1"/>
          </p:cNvPicPr>
          <p:nvPr/>
        </p:nvPicPr>
        <p:blipFill>
          <a:blip r:embed="rId2"/>
          <a:stretch>
            <a:fillRect/>
          </a:stretch>
        </p:blipFill>
        <p:spPr>
          <a:xfrm>
            <a:off x="8390238" y="2051222"/>
            <a:ext cx="3707027" cy="3484605"/>
          </a:xfrm>
          <a:prstGeom prst="rect">
            <a:avLst/>
          </a:prstGeom>
        </p:spPr>
      </p:pic>
      <p:sp>
        <p:nvSpPr>
          <p:cNvPr id="4" name="תיבת טקסט 3">
            <a:extLst>
              <a:ext uri="{FF2B5EF4-FFF2-40B4-BE49-F238E27FC236}">
                <a16:creationId xmlns:a16="http://schemas.microsoft.com/office/drawing/2014/main" id="{D587FCC4-C19A-94C2-1997-BA9046E61251}"/>
              </a:ext>
            </a:extLst>
          </p:cNvPr>
          <p:cNvSpPr txBox="1"/>
          <p:nvPr/>
        </p:nvSpPr>
        <p:spPr>
          <a:xfrm>
            <a:off x="1989438" y="805245"/>
            <a:ext cx="8760941" cy="769441"/>
          </a:xfrm>
          <a:prstGeom prst="rect">
            <a:avLst/>
          </a:prstGeom>
          <a:noFill/>
        </p:spPr>
        <p:txBody>
          <a:bodyPr wrap="square" rtlCol="1">
            <a:spAutoFit/>
          </a:bodyPr>
          <a:lstStyle/>
          <a:p>
            <a:r>
              <a:rPr lang="he-IL" sz="44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עקרון </a:t>
            </a:r>
            <a:r>
              <a:rPr lang="he-IL" sz="4400" b="1"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הקהילה</a:t>
            </a:r>
            <a:endParaRPr lang="he-IL" sz="4400" dirty="0"/>
          </a:p>
        </p:txBody>
      </p:sp>
    </p:spTree>
    <p:extLst>
      <p:ext uri="{BB962C8B-B14F-4D97-AF65-F5344CB8AC3E}">
        <p14:creationId xmlns:p14="http://schemas.microsoft.com/office/powerpoint/2010/main" val="101997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5787D4E-3093-0B5A-854C-212116C5C369}"/>
              </a:ext>
            </a:extLst>
          </p:cNvPr>
          <p:cNvSpPr>
            <a:spLocks noGrp="1"/>
          </p:cNvSpPr>
          <p:nvPr>
            <p:ph type="title"/>
          </p:nvPr>
        </p:nvSpPr>
        <p:spPr>
          <a:xfrm>
            <a:off x="838199" y="365125"/>
            <a:ext cx="10962503" cy="1325563"/>
          </a:xfrm>
        </p:spPr>
        <p:txBody>
          <a:bodyPr/>
          <a:lstStyle/>
          <a:p>
            <a:pPr algn="r" defTabSz="914400" rtl="0" eaLnBrk="1" latinLnBrk="0" hangingPunct="1">
              <a:lnSpc>
                <a:spcPct val="90000"/>
              </a:lnSpc>
              <a:spcBef>
                <a:spcPct val="0"/>
              </a:spcBef>
              <a:buNone/>
            </a:pPr>
            <a:r>
              <a:rPr lang="he-IL" sz="4400" b="1"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חדשנות ויזמות</a:t>
            </a:r>
            <a:r>
              <a:rPr lang="he-IL" sz="44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 </a:t>
            </a:r>
            <a:r>
              <a:rPr lang="en-US" dirty="0"/>
              <a:t> </a:t>
            </a:r>
            <a:endParaRPr lang="he-IL" dirty="0"/>
          </a:p>
        </p:txBody>
      </p:sp>
      <p:sp>
        <p:nvSpPr>
          <p:cNvPr id="3" name="מציין מיקום תוכן 2">
            <a:extLst>
              <a:ext uri="{FF2B5EF4-FFF2-40B4-BE49-F238E27FC236}">
                <a16:creationId xmlns:a16="http://schemas.microsoft.com/office/drawing/2014/main" id="{2F5FC8DC-06BE-08E7-CD6C-686FDECA941A}"/>
              </a:ext>
            </a:extLst>
          </p:cNvPr>
          <p:cNvSpPr>
            <a:spLocks noGrp="1"/>
          </p:cNvSpPr>
          <p:nvPr>
            <p:ph idx="1"/>
          </p:nvPr>
        </p:nvSpPr>
        <p:spPr>
          <a:xfrm>
            <a:off x="838199" y="1800911"/>
            <a:ext cx="7465541" cy="4351338"/>
          </a:xfrm>
        </p:spPr>
        <p:txBody>
          <a:bodyPr>
            <a:normAutofit/>
          </a:bodyPr>
          <a:lstStyle/>
          <a:p>
            <a:pPr marL="0" indent="0" rtl="0">
              <a:buNone/>
            </a:pPr>
            <a:r>
              <a:rPr lang="he-IL" sz="4000" b="1" kern="0" dirty="0">
                <a:solidFill>
                  <a:srgbClr val="000000"/>
                </a:solidFill>
                <a:latin typeface="David" panose="020E0502060401010101" pitchFamily="34" charset="-79"/>
                <a:ea typeface="Times New Roman" panose="02020603050405020304" pitchFamily="18" charset="0"/>
                <a:cs typeface="David" panose="020E0502060401010101" pitchFamily="34" charset="-79"/>
              </a:rPr>
              <a:t>ביחידה זו נעשה </a:t>
            </a:r>
            <a:r>
              <a:rPr lang="he-IL" sz="4000" kern="0" dirty="0">
                <a:solidFill>
                  <a:srgbClr val="000000"/>
                </a:solidFill>
                <a:effectLst/>
                <a:latin typeface="David" panose="020E0502060401010101" pitchFamily="34" charset="-79"/>
                <a:ea typeface="Times New Roman" panose="02020603050405020304" pitchFamily="18" charset="0"/>
                <a:cs typeface="David" panose="020E0502060401010101" pitchFamily="34" charset="-79"/>
              </a:rPr>
              <a:t>שימוש נרחב במיומנות המאה ה- 21 כגון : יזמות - ארגון יריד אקולוגי שכלל שוק קח-תן, משחקים של פעם (חבל, גומי), יצירה הממחזרת בגדים, חשיבה ביקורתית, הסקת מסקנות, אמפתיה, שיתוף פעולה, שימוש במיומנויות חקר ועוד.</a:t>
            </a:r>
            <a:endParaRPr lang="en-US" sz="4000" kern="100" dirty="0">
              <a:effectLst/>
              <a:latin typeface="David" panose="020E0502060401010101" pitchFamily="34" charset="-79"/>
              <a:ea typeface="Calibri" panose="020F0502020204030204" pitchFamily="34" charset="0"/>
              <a:cs typeface="David" panose="020E0502060401010101" pitchFamily="34" charset="-79"/>
            </a:endParaRPr>
          </a:p>
          <a:p>
            <a:pPr marL="228600" indent="-228600" algn="l" defTabSz="914400" rtl="0" eaLnBrk="1" latinLnBrk="0" hangingPunct="1">
              <a:lnSpc>
                <a:spcPct val="90000"/>
              </a:lnSpc>
              <a:spcBef>
                <a:spcPts val="1000"/>
              </a:spcBef>
              <a:buFont typeface="Arial" panose="020B0604020202020204" pitchFamily="34" charset="0"/>
              <a:buChar char="•"/>
            </a:pPr>
            <a:endParaRPr lang="he-IL" dirty="0"/>
          </a:p>
        </p:txBody>
      </p:sp>
      <p:pic>
        <p:nvPicPr>
          <p:cNvPr id="4" name="תמונה 3">
            <a:extLst>
              <a:ext uri="{FF2B5EF4-FFF2-40B4-BE49-F238E27FC236}">
                <a16:creationId xmlns:a16="http://schemas.microsoft.com/office/drawing/2014/main" id="{75BCDF96-F654-7D9C-9322-974A33DC8438}"/>
              </a:ext>
            </a:extLst>
          </p:cNvPr>
          <p:cNvPicPr>
            <a:picLocks noChangeAspect="1"/>
          </p:cNvPicPr>
          <p:nvPr/>
        </p:nvPicPr>
        <p:blipFill>
          <a:blip r:embed="rId2"/>
          <a:stretch>
            <a:fillRect/>
          </a:stretch>
        </p:blipFill>
        <p:spPr>
          <a:xfrm>
            <a:off x="7895968" y="1825625"/>
            <a:ext cx="4057135" cy="3958693"/>
          </a:xfrm>
          <a:prstGeom prst="rect">
            <a:avLst/>
          </a:prstGeom>
        </p:spPr>
      </p:pic>
    </p:spTree>
    <p:extLst>
      <p:ext uri="{BB962C8B-B14F-4D97-AF65-F5344CB8AC3E}">
        <p14:creationId xmlns:p14="http://schemas.microsoft.com/office/powerpoint/2010/main" val="1428720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3DA697-8944-94FD-EB43-C36E4C61175A}"/>
              </a:ext>
            </a:extLst>
          </p:cNvPr>
          <p:cNvSpPr>
            <a:spLocks noGrp="1"/>
          </p:cNvSpPr>
          <p:nvPr>
            <p:ph type="title"/>
          </p:nvPr>
        </p:nvSpPr>
        <p:spPr/>
        <p:txBody>
          <a:bodyPr/>
          <a:lstStyle/>
          <a:p>
            <a:r>
              <a:rPr lang="he-IL" b="1" dirty="0"/>
              <a:t>סרקו את הברקוד</a:t>
            </a:r>
          </a:p>
        </p:txBody>
      </p:sp>
      <p:pic>
        <p:nvPicPr>
          <p:cNvPr id="4" name="מציין מיקום תוכן 3">
            <a:extLst>
              <a:ext uri="{FF2B5EF4-FFF2-40B4-BE49-F238E27FC236}">
                <a16:creationId xmlns:a16="http://schemas.microsoft.com/office/drawing/2014/main" id="{E2FA65AD-D9BF-9CDF-8EAA-16BB11D891D3}"/>
              </a:ext>
            </a:extLst>
          </p:cNvPr>
          <p:cNvPicPr>
            <a:picLocks noGrp="1" noChangeAspect="1"/>
          </p:cNvPicPr>
          <p:nvPr>
            <p:ph idx="1"/>
          </p:nvPr>
        </p:nvPicPr>
        <p:blipFill>
          <a:blip r:embed="rId2"/>
          <a:stretch>
            <a:fillRect/>
          </a:stretch>
        </p:blipFill>
        <p:spPr>
          <a:xfrm>
            <a:off x="1743600" y="1950179"/>
            <a:ext cx="4352400" cy="4352400"/>
          </a:xfrm>
          <a:prstGeom prst="rect">
            <a:avLst/>
          </a:prstGeom>
        </p:spPr>
      </p:pic>
    </p:spTree>
    <p:extLst>
      <p:ext uri="{BB962C8B-B14F-4D97-AF65-F5344CB8AC3E}">
        <p14:creationId xmlns:p14="http://schemas.microsoft.com/office/powerpoint/2010/main" val="338439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412925-8051-7909-310B-01082C20360F}"/>
              </a:ext>
            </a:extLst>
          </p:cNvPr>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אז מה זה טביעת רגל אקולוגית?</a:t>
            </a:r>
          </a:p>
        </p:txBody>
      </p:sp>
      <p:sp>
        <p:nvSpPr>
          <p:cNvPr id="3" name="מציין מיקום תוכן 2">
            <a:extLst>
              <a:ext uri="{FF2B5EF4-FFF2-40B4-BE49-F238E27FC236}">
                <a16:creationId xmlns:a16="http://schemas.microsoft.com/office/drawing/2014/main" id="{2FA1230A-2912-0521-EB10-46DA585CC5D6}"/>
              </a:ext>
            </a:extLst>
          </p:cNvPr>
          <p:cNvSpPr>
            <a:spLocks noGrp="1"/>
          </p:cNvSpPr>
          <p:nvPr>
            <p:ph idx="1"/>
          </p:nvPr>
        </p:nvSpPr>
        <p:spPr>
          <a:xfrm>
            <a:off x="6096001" y="1690688"/>
            <a:ext cx="5476990" cy="4802187"/>
          </a:xfrm>
        </p:spPr>
        <p:txBody>
          <a:bodyPr>
            <a:normAutofit/>
          </a:bodyPr>
          <a:lstStyle/>
          <a:p>
            <a:pPr marL="0" indent="0">
              <a:lnSpc>
                <a:spcPct val="150000"/>
              </a:lnSpc>
              <a:buNone/>
            </a:pPr>
            <a:r>
              <a:rPr lang="he-IL" sz="2800" b="1" i="0" u="none" strike="noStrike" dirty="0">
                <a:effectLst/>
                <a:latin typeface="David" panose="020E0502060401010101" pitchFamily="34" charset="-79"/>
                <a:cs typeface="David" panose="020E0502060401010101" pitchFamily="34" charset="-79"/>
              </a:rPr>
              <a:t>טביעת רגל אקולוגית  </a:t>
            </a:r>
            <a:r>
              <a:rPr lang="he-IL" sz="2800" i="0" u="none" strike="noStrike" dirty="0">
                <a:effectLst/>
                <a:latin typeface="David" panose="020E0502060401010101" pitchFamily="34" charset="-79"/>
                <a:cs typeface="David" panose="020E0502060401010101" pitchFamily="34" charset="-79"/>
              </a:rPr>
              <a:t>או בעברית </a:t>
            </a:r>
            <a:r>
              <a:rPr lang="he-IL" sz="2800" b="1" i="0" u="none" strike="noStrike" dirty="0">
                <a:effectLst/>
                <a:latin typeface="David" panose="020E0502060401010101" pitchFamily="34" charset="-79"/>
                <a:cs typeface="David" panose="020E0502060401010101" pitchFamily="34" charset="-79"/>
              </a:rPr>
              <a:t>מדרך אקולוגי </a:t>
            </a:r>
            <a:r>
              <a:rPr lang="he-IL" sz="2800" i="0" u="none" strike="noStrike" dirty="0">
                <a:effectLst/>
                <a:latin typeface="David" panose="020E0502060401010101" pitchFamily="34" charset="-79"/>
                <a:cs typeface="David" panose="020E0502060401010101" pitchFamily="34" charset="-79"/>
              </a:rPr>
              <a:t>היא מדד לביקוש האנושי למערכות אקולוגיות בכדור הארץ. זהו ניסיון לכמת ולהגדיר כמדד את שטח האדמה והמים הנדרש על מנת לספק את הצרכים ולקלוט את חומרי הפסולת של אוכלוסייה בעלת אורח חיים נתון. </a:t>
            </a:r>
            <a:endParaRPr lang="he-IL" sz="2800" dirty="0">
              <a:latin typeface="David" panose="020E0502060401010101" pitchFamily="34" charset="-79"/>
              <a:cs typeface="David" panose="020E0502060401010101" pitchFamily="34" charset="-79"/>
            </a:endParaRPr>
          </a:p>
          <a:p>
            <a:pPr marL="0" indent="0">
              <a:buNone/>
            </a:pPr>
            <a:endParaRPr lang="he-IL" dirty="0"/>
          </a:p>
        </p:txBody>
      </p:sp>
      <p:pic>
        <p:nvPicPr>
          <p:cNvPr id="5" name="תמונה 4">
            <a:extLst>
              <a:ext uri="{FF2B5EF4-FFF2-40B4-BE49-F238E27FC236}">
                <a16:creationId xmlns:a16="http://schemas.microsoft.com/office/drawing/2014/main" id="{05AE655E-FBF8-3C96-4011-16EDEC505AA0}"/>
              </a:ext>
            </a:extLst>
          </p:cNvPr>
          <p:cNvPicPr>
            <a:picLocks noChangeAspect="1"/>
          </p:cNvPicPr>
          <p:nvPr/>
        </p:nvPicPr>
        <p:blipFill>
          <a:blip r:embed="rId2"/>
          <a:stretch>
            <a:fillRect/>
          </a:stretch>
        </p:blipFill>
        <p:spPr>
          <a:xfrm>
            <a:off x="619009" y="993131"/>
            <a:ext cx="4756180" cy="5560541"/>
          </a:xfrm>
          <a:prstGeom prst="rect">
            <a:avLst/>
          </a:prstGeom>
        </p:spPr>
      </p:pic>
    </p:spTree>
    <p:extLst>
      <p:ext uri="{BB962C8B-B14F-4D97-AF65-F5344CB8AC3E}">
        <p14:creationId xmlns:p14="http://schemas.microsoft.com/office/powerpoint/2010/main" val="1476285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8083E51-BDC1-5419-9028-4E6FF4625FE6}"/>
              </a:ext>
            </a:extLst>
          </p:cNvPr>
          <p:cNvSpPr>
            <a:spLocks noGrp="1"/>
          </p:cNvSpPr>
          <p:nvPr>
            <p:ph idx="1"/>
          </p:nvPr>
        </p:nvSpPr>
        <p:spPr>
          <a:xfrm>
            <a:off x="7302843" y="679622"/>
            <a:ext cx="4658498" cy="5497341"/>
          </a:xfrm>
        </p:spPr>
        <p:txBody>
          <a:bodyPr/>
          <a:lstStyle/>
          <a:p>
            <a:pPr marL="0" indent="0" rtl="0">
              <a:buNone/>
            </a:pPr>
            <a:r>
              <a:rPr lang="he-IL" sz="9600" b="1" dirty="0">
                <a:latin typeface="David" panose="020E0502060401010101" pitchFamily="34" charset="-79"/>
                <a:cs typeface="David" panose="020E0502060401010101" pitchFamily="34" charset="-79"/>
              </a:rPr>
              <a:t>כמה פריטים יש לנו בארון?</a:t>
            </a:r>
            <a:endParaRPr lang="en-US" sz="9600" b="1" dirty="0">
              <a:latin typeface="David" panose="020E0502060401010101" pitchFamily="34" charset="-79"/>
              <a:cs typeface="David" panose="020E0502060401010101" pitchFamily="34" charset="-79"/>
            </a:endParaRPr>
          </a:p>
          <a:p>
            <a:pPr marL="0" indent="0" algn="l" defTabSz="914400" rtl="0" eaLnBrk="1" latinLnBrk="0" hangingPunct="1">
              <a:lnSpc>
                <a:spcPct val="90000"/>
              </a:lnSpc>
              <a:spcBef>
                <a:spcPts val="1000"/>
              </a:spcBef>
              <a:buNone/>
            </a:pPr>
            <a:endParaRPr lang="he-IL" dirty="0"/>
          </a:p>
        </p:txBody>
      </p:sp>
      <p:pic>
        <p:nvPicPr>
          <p:cNvPr id="5" name="תמונה 4" descr="תמונה שמכילה מקורה, רהיטים, מערכת מדפים, בגדים&#10;&#10;התיאור נוצר באופן אוטומטי">
            <a:extLst>
              <a:ext uri="{FF2B5EF4-FFF2-40B4-BE49-F238E27FC236}">
                <a16:creationId xmlns:a16="http://schemas.microsoft.com/office/drawing/2014/main" id="{989CB2EF-6A9E-0C76-6FDC-C43089447CE3}"/>
              </a:ext>
            </a:extLst>
          </p:cNvPr>
          <p:cNvPicPr>
            <a:picLocks noChangeAspect="1"/>
          </p:cNvPicPr>
          <p:nvPr/>
        </p:nvPicPr>
        <p:blipFill>
          <a:blip r:embed="rId2"/>
          <a:stretch>
            <a:fillRect/>
          </a:stretch>
        </p:blipFill>
        <p:spPr>
          <a:xfrm>
            <a:off x="230659" y="-772298"/>
            <a:ext cx="6858000" cy="8748584"/>
          </a:xfrm>
          <a:prstGeom prst="rect">
            <a:avLst/>
          </a:prstGeom>
        </p:spPr>
      </p:pic>
    </p:spTree>
    <p:extLst>
      <p:ext uri="{BB962C8B-B14F-4D97-AF65-F5344CB8AC3E}">
        <p14:creationId xmlns:p14="http://schemas.microsoft.com/office/powerpoint/2010/main" val="1969108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90691A-1B05-626C-A49D-A61F3E9F200A}"/>
              </a:ext>
            </a:extLst>
          </p:cNvPr>
          <p:cNvSpPr>
            <a:spLocks noGrp="1"/>
          </p:cNvSpPr>
          <p:nvPr>
            <p:ph type="title"/>
          </p:nvPr>
        </p:nvSpPr>
        <p:spPr>
          <a:xfrm>
            <a:off x="4868562" y="580766"/>
            <a:ext cx="6485238" cy="5301049"/>
          </a:xfrm>
        </p:spPr>
        <p:txBody>
          <a:bodyPr>
            <a:normAutofit/>
          </a:bodyPr>
          <a:lstStyle/>
          <a:p>
            <a:r>
              <a:rPr lang="he-IL" sz="9600" b="1" i="0" u="none" strike="noStrike" dirty="0">
                <a:solidFill>
                  <a:srgbClr val="212529"/>
                </a:solidFill>
                <a:effectLst/>
                <a:latin typeface="David" panose="020E0502060401010101" pitchFamily="34" charset="-79"/>
                <a:cs typeface="David" panose="020E0502060401010101" pitchFamily="34" charset="-79"/>
              </a:rPr>
              <a:t>וכמה מתוכם אנו לובשים באופן קבוע?</a:t>
            </a:r>
            <a:r>
              <a:rPr lang="he-IL" sz="9600" b="0" i="0" u="none" strike="noStrike" dirty="0">
                <a:solidFill>
                  <a:srgbClr val="FF0000"/>
                </a:solidFill>
                <a:effectLst/>
                <a:latin typeface="David" panose="020E0502060401010101" pitchFamily="34" charset="-79"/>
                <a:cs typeface="David" panose="020E0502060401010101" pitchFamily="34" charset="-79"/>
              </a:rPr>
              <a:t> </a:t>
            </a:r>
            <a:br>
              <a:rPr lang="he-IL" sz="9600" b="0" i="0" u="none" strike="noStrike" dirty="0">
                <a:solidFill>
                  <a:srgbClr val="FF0000"/>
                </a:solidFill>
                <a:effectLst/>
                <a:latin typeface="David" panose="020E0502060401010101" pitchFamily="34" charset="-79"/>
                <a:cs typeface="David" panose="020E0502060401010101" pitchFamily="34" charset="-79"/>
              </a:rPr>
            </a:br>
            <a:endParaRPr lang="he-IL" dirty="0"/>
          </a:p>
        </p:txBody>
      </p:sp>
      <p:pic>
        <p:nvPicPr>
          <p:cNvPr id="5" name="תמונה 4" descr="תמונה שמכילה מקורה&#10;&#10;התיאור נוצר באופן אוטומטי">
            <a:extLst>
              <a:ext uri="{FF2B5EF4-FFF2-40B4-BE49-F238E27FC236}">
                <a16:creationId xmlns:a16="http://schemas.microsoft.com/office/drawing/2014/main" id="{2DE0D585-E986-9399-D98C-EA5C4D39D782}"/>
              </a:ext>
            </a:extLst>
          </p:cNvPr>
          <p:cNvPicPr>
            <a:picLocks noChangeAspect="1"/>
          </p:cNvPicPr>
          <p:nvPr/>
        </p:nvPicPr>
        <p:blipFill>
          <a:blip r:embed="rId2"/>
          <a:stretch>
            <a:fillRect/>
          </a:stretch>
        </p:blipFill>
        <p:spPr>
          <a:xfrm>
            <a:off x="132886" y="0"/>
            <a:ext cx="4281514" cy="6858000"/>
          </a:xfrm>
          <a:prstGeom prst="rect">
            <a:avLst/>
          </a:prstGeom>
        </p:spPr>
      </p:pic>
    </p:spTree>
    <p:extLst>
      <p:ext uri="{BB962C8B-B14F-4D97-AF65-F5344CB8AC3E}">
        <p14:creationId xmlns:p14="http://schemas.microsoft.com/office/powerpoint/2010/main" val="286781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0A6D4432-6CFD-AA60-2DDA-8C5FE34E3235}"/>
              </a:ext>
            </a:extLst>
          </p:cNvPr>
          <p:cNvSpPr>
            <a:spLocks noGrp="1"/>
          </p:cNvSpPr>
          <p:nvPr>
            <p:ph idx="1"/>
          </p:nvPr>
        </p:nvSpPr>
        <p:spPr>
          <a:xfrm>
            <a:off x="365760" y="729048"/>
            <a:ext cx="5874402" cy="5763191"/>
          </a:xfrm>
        </p:spPr>
        <p:txBody>
          <a:bodyPr>
            <a:normAutofit fontScale="70000" lnSpcReduction="20000"/>
          </a:bodyPr>
          <a:lstStyle/>
          <a:p>
            <a:pPr marL="0" indent="0" rtl="0">
              <a:lnSpc>
                <a:spcPct val="170000"/>
              </a:lnSpc>
              <a:buNone/>
            </a:pPr>
            <a:r>
              <a:rPr lang="he-IL" sz="4600" i="0" u="none" strike="noStrike" dirty="0">
                <a:solidFill>
                  <a:srgbClr val="000000"/>
                </a:solidFill>
                <a:effectLst/>
                <a:latin typeface="David" panose="020E0502060401010101" pitchFamily="34" charset="-79"/>
                <a:cs typeface="David" panose="020E0502060401010101" pitchFamily="34" charset="-79"/>
              </a:rPr>
              <a:t>תעשיית האופנה היא אחת </a:t>
            </a:r>
            <a:r>
              <a:rPr lang="he-IL" sz="4600" b="1" i="0" u="none" strike="noStrike" dirty="0">
                <a:solidFill>
                  <a:srgbClr val="000000"/>
                </a:solidFill>
                <a:effectLst/>
                <a:latin typeface="David" panose="020E0502060401010101" pitchFamily="34" charset="-79"/>
                <a:cs typeface="David" panose="020E0502060401010101" pitchFamily="34" charset="-79"/>
              </a:rPr>
              <a:t>מארבעת </a:t>
            </a:r>
            <a:r>
              <a:rPr lang="he-IL" sz="4600" i="0" u="none" strike="noStrike" dirty="0">
                <a:solidFill>
                  <a:srgbClr val="000000"/>
                </a:solidFill>
                <a:effectLst/>
                <a:latin typeface="David" panose="020E0502060401010101" pitchFamily="34" charset="-79"/>
                <a:cs typeface="David" panose="020E0502060401010101" pitchFamily="34" charset="-79"/>
              </a:rPr>
              <a:t>התעשיות המזהמות ביותר בעולם, זו שאחראית ליותר פליטות של גזי חממה מכל הטיסות וכלי הרכב גם יחד, מאות אלפי טונות של פסולת טקסטיל וחצי מיליון טונות של מיקרו </a:t>
            </a:r>
            <a:r>
              <a:rPr lang="he-IL" sz="4600" i="0" u="none" strike="noStrike" dirty="0" err="1">
                <a:solidFill>
                  <a:srgbClr val="000000"/>
                </a:solidFill>
                <a:effectLst/>
                <a:latin typeface="David" panose="020E0502060401010101" pitchFamily="34" charset="-79"/>
                <a:cs typeface="David" panose="020E0502060401010101" pitchFamily="34" charset="-79"/>
              </a:rPr>
              <a:t>פלסטיקים</a:t>
            </a:r>
            <a:r>
              <a:rPr lang="he-IL" sz="4600" i="0" u="none" strike="noStrike" dirty="0">
                <a:solidFill>
                  <a:srgbClr val="000000"/>
                </a:solidFill>
                <a:effectLst/>
                <a:latin typeface="David" panose="020E0502060401010101" pitchFamily="34" charset="-79"/>
                <a:cs typeface="David" panose="020E0502060401010101" pitchFamily="34" charset="-79"/>
              </a:rPr>
              <a:t> המגיעים לים מידי שנה. </a:t>
            </a:r>
          </a:p>
          <a:p>
            <a:pPr marL="0" indent="0" algn="l" defTabSz="914400" rtl="0" eaLnBrk="1" latinLnBrk="0" hangingPunct="1">
              <a:lnSpc>
                <a:spcPct val="90000"/>
              </a:lnSpc>
              <a:spcBef>
                <a:spcPts val="1000"/>
              </a:spcBef>
              <a:buNone/>
            </a:pPr>
            <a:endParaRPr lang="he-IL" dirty="0"/>
          </a:p>
        </p:txBody>
      </p:sp>
      <p:pic>
        <p:nvPicPr>
          <p:cNvPr id="4" name="תמונה 3" descr="תמונה שמכילה אדם, קבוצה, קהל&#10;&#10;התיאור נוצר באופן אוטומטי">
            <a:extLst>
              <a:ext uri="{FF2B5EF4-FFF2-40B4-BE49-F238E27FC236}">
                <a16:creationId xmlns:a16="http://schemas.microsoft.com/office/drawing/2014/main" id="{FD8EFD09-1893-DEC1-BF06-6F750E0BEA22}"/>
              </a:ext>
            </a:extLst>
          </p:cNvPr>
          <p:cNvPicPr>
            <a:picLocks noChangeAspect="1"/>
          </p:cNvPicPr>
          <p:nvPr/>
        </p:nvPicPr>
        <p:blipFill>
          <a:blip r:embed="rId2"/>
          <a:stretch>
            <a:fillRect/>
          </a:stretch>
        </p:blipFill>
        <p:spPr>
          <a:xfrm>
            <a:off x="6536725" y="296562"/>
            <a:ext cx="5511800" cy="6376087"/>
          </a:xfrm>
          <a:prstGeom prst="rect">
            <a:avLst/>
          </a:prstGeom>
        </p:spPr>
      </p:pic>
    </p:spTree>
    <p:extLst>
      <p:ext uri="{BB962C8B-B14F-4D97-AF65-F5344CB8AC3E}">
        <p14:creationId xmlns:p14="http://schemas.microsoft.com/office/powerpoint/2010/main" val="3129021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12EF55D-7D81-D09C-1909-108EA48FB2B1}"/>
              </a:ext>
            </a:extLst>
          </p:cNvPr>
          <p:cNvSpPr>
            <a:spLocks noGrp="1"/>
          </p:cNvSpPr>
          <p:nvPr>
            <p:ph type="title"/>
          </p:nvPr>
        </p:nvSpPr>
        <p:spPr>
          <a:xfrm>
            <a:off x="7179275" y="365125"/>
            <a:ext cx="4584356" cy="1325563"/>
          </a:xfrm>
        </p:spPr>
        <p:txBody>
          <a:bodyPr>
            <a:noAutofit/>
          </a:bodyPr>
          <a:lstStyle/>
          <a:p>
            <a:r>
              <a:rPr lang="he-IL" sz="4800" b="1" dirty="0">
                <a:latin typeface="David" panose="020E0502060401010101" pitchFamily="34" charset="-79"/>
                <a:cs typeface="David" panose="020E0502060401010101" pitchFamily="34" charset="-79"/>
              </a:rPr>
              <a:t>מה ניתן לעשות למזעור נזק זה?</a:t>
            </a:r>
            <a:endParaRPr lang="he-IL" sz="4800"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F3D5707D-CB4D-C1B6-B93C-0B8FC6008AA5}"/>
              </a:ext>
            </a:extLst>
          </p:cNvPr>
          <p:cNvSpPr>
            <a:spLocks noGrp="1"/>
          </p:cNvSpPr>
          <p:nvPr>
            <p:ph idx="1"/>
          </p:nvPr>
        </p:nvSpPr>
        <p:spPr>
          <a:xfrm>
            <a:off x="7179276" y="1825624"/>
            <a:ext cx="4584356" cy="4809953"/>
          </a:xfrm>
        </p:spPr>
        <p:txBody>
          <a:bodyPr>
            <a:normAutofit fontScale="92500" lnSpcReduction="10000"/>
          </a:bodyPr>
          <a:lstStyle/>
          <a:p>
            <a:pPr marL="0" indent="0">
              <a:lnSpc>
                <a:spcPct val="150000"/>
              </a:lnSpc>
              <a:buNone/>
            </a:pPr>
            <a:r>
              <a:rPr lang="he-IL" sz="4200" i="0" u="none" strike="noStrike" dirty="0">
                <a:solidFill>
                  <a:schemeClr val="tx1">
                    <a:lumMod val="95000"/>
                    <a:lumOff val="5000"/>
                  </a:schemeClr>
                </a:solidFill>
                <a:effectLst/>
                <a:latin typeface="David" panose="020E0502060401010101" pitchFamily="34" charset="-79"/>
                <a:cs typeface="David" panose="020E0502060401010101" pitchFamily="34" charset="-79"/>
              </a:rPr>
              <a:t>במקרה של השפעת תעשיית האופנה על משבר האקלים  הפתרון הוא יותר פשוט.</a:t>
            </a:r>
          </a:p>
          <a:p>
            <a:pPr marL="0" indent="0">
              <a:lnSpc>
                <a:spcPct val="150000"/>
              </a:lnSpc>
              <a:buNone/>
            </a:pPr>
            <a:r>
              <a:rPr lang="he-IL" sz="6400" b="1" dirty="0">
                <a:solidFill>
                  <a:schemeClr val="tx1">
                    <a:lumMod val="95000"/>
                    <a:lumOff val="5000"/>
                  </a:schemeClr>
                </a:solidFill>
                <a:latin typeface="David" panose="020E0502060401010101" pitchFamily="34" charset="-79"/>
                <a:cs typeface="David" panose="020E0502060401010101" pitchFamily="34" charset="-79"/>
              </a:rPr>
              <a:t>מדוע</a:t>
            </a:r>
            <a:r>
              <a:rPr lang="he-IL" sz="6400" dirty="0">
                <a:solidFill>
                  <a:schemeClr val="tx1">
                    <a:lumMod val="95000"/>
                    <a:lumOff val="5000"/>
                  </a:schemeClr>
                </a:solidFill>
                <a:latin typeface="David" panose="020E0502060401010101" pitchFamily="34" charset="-79"/>
                <a:cs typeface="David" panose="020E0502060401010101" pitchFamily="34" charset="-79"/>
              </a:rPr>
              <a:t>?</a:t>
            </a:r>
          </a:p>
          <a:p>
            <a:pPr marL="228600" indent="-228600" algn="l" defTabSz="914400" rtl="0" eaLnBrk="1" latinLnBrk="0" hangingPunct="1">
              <a:lnSpc>
                <a:spcPct val="90000"/>
              </a:lnSpc>
              <a:spcBef>
                <a:spcPts val="1000"/>
              </a:spcBef>
              <a:buFont typeface="Arial" panose="020B0604020202020204" pitchFamily="34" charset="0"/>
              <a:buChar char="•"/>
            </a:pPr>
            <a:endParaRPr lang="he-IL" dirty="0"/>
          </a:p>
        </p:txBody>
      </p:sp>
      <p:pic>
        <p:nvPicPr>
          <p:cNvPr id="5" name="תמונה 4" descr="תמונה שמכילה קהל&#10;&#10;התיאור נוצר באופן אוטומטי">
            <a:extLst>
              <a:ext uri="{FF2B5EF4-FFF2-40B4-BE49-F238E27FC236}">
                <a16:creationId xmlns:a16="http://schemas.microsoft.com/office/drawing/2014/main" id="{585E6CC7-7C6A-831E-83C4-BD2EABB7593F}"/>
              </a:ext>
            </a:extLst>
          </p:cNvPr>
          <p:cNvPicPr>
            <a:picLocks noChangeAspect="1"/>
          </p:cNvPicPr>
          <p:nvPr/>
        </p:nvPicPr>
        <p:blipFill>
          <a:blip r:embed="rId2"/>
          <a:stretch>
            <a:fillRect/>
          </a:stretch>
        </p:blipFill>
        <p:spPr>
          <a:xfrm>
            <a:off x="135925" y="123569"/>
            <a:ext cx="6932141" cy="6635576"/>
          </a:xfrm>
          <a:prstGeom prst="rect">
            <a:avLst/>
          </a:prstGeom>
        </p:spPr>
      </p:pic>
    </p:spTree>
    <p:extLst>
      <p:ext uri="{BB962C8B-B14F-4D97-AF65-F5344CB8AC3E}">
        <p14:creationId xmlns:p14="http://schemas.microsoft.com/office/powerpoint/2010/main" val="8158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2B912ECE-34E3-D98E-67C1-613C2A4F5E7B}"/>
              </a:ext>
            </a:extLst>
          </p:cNvPr>
          <p:cNvSpPr>
            <a:spLocks noGrp="1"/>
          </p:cNvSpPr>
          <p:nvPr>
            <p:ph idx="1"/>
          </p:nvPr>
        </p:nvSpPr>
        <p:spPr>
          <a:xfrm>
            <a:off x="383060" y="457200"/>
            <a:ext cx="6487297" cy="6116595"/>
          </a:xfrm>
        </p:spPr>
        <p:txBody>
          <a:bodyPr>
            <a:normAutofit fontScale="92500"/>
          </a:bodyPr>
          <a:lstStyle/>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בתעשיית האופנה </a:t>
            </a:r>
            <a:r>
              <a:rPr lang="he-IL" sz="2800" b="1" u="sng" dirty="0">
                <a:latin typeface="David" panose="020E0502060401010101" pitchFamily="34" charset="-79"/>
                <a:cs typeface="David" panose="020E0502060401010101" pitchFamily="34" charset="-79"/>
              </a:rPr>
              <a:t>לא נדרשת </a:t>
            </a:r>
            <a:r>
              <a:rPr lang="he-IL" sz="2800" dirty="0">
                <a:latin typeface="David" panose="020E0502060401010101" pitchFamily="34" charset="-79"/>
                <a:cs typeface="David" panose="020E0502060401010101" pitchFamily="34" charset="-79"/>
              </a:rPr>
              <a:t>מדיניות ציבורית והתחייבות מדינית לטובת הפחתת פליטות ומי שקובע דרך ההתמודדות עם הבעיה הוא הצרכן.</a:t>
            </a:r>
          </a:p>
          <a:p>
            <a:pPr marL="514350" indent="-514350">
              <a:lnSpc>
                <a:spcPct val="150000"/>
              </a:lnSpc>
              <a:buFont typeface="+mj-lt"/>
              <a:buAutoNum type="arabicPeriod"/>
            </a:pPr>
            <a:endParaRPr lang="he-IL" sz="2800" b="1" u="sng" dirty="0">
              <a:latin typeface="David" panose="020E0502060401010101" pitchFamily="34" charset="-79"/>
              <a:cs typeface="David" panose="020E0502060401010101" pitchFamily="34" charset="-79"/>
            </a:endParaRPr>
          </a:p>
          <a:p>
            <a:pPr marL="514350" indent="-514350">
              <a:lnSpc>
                <a:spcPct val="150000"/>
              </a:lnSpc>
              <a:buFont typeface="+mj-lt"/>
              <a:buAutoNum type="arabicPeriod"/>
            </a:pPr>
            <a:r>
              <a:rPr lang="he-IL" sz="2800" b="1" u="sng" dirty="0">
                <a:latin typeface="David" panose="020E0502060401010101" pitchFamily="34" charset="-79"/>
                <a:cs typeface="David" panose="020E0502060401010101" pitchFamily="34" charset="-79"/>
              </a:rPr>
              <a:t>תעשיית האופנה היא מאוד תלויה בלקוחותיה</a:t>
            </a:r>
            <a:r>
              <a:rPr lang="he-IL" sz="2800" dirty="0">
                <a:latin typeface="David" panose="020E0502060401010101" pitchFamily="34" charset="-79"/>
                <a:cs typeface="David" panose="020E0502060401010101" pitchFamily="34" charset="-79"/>
              </a:rPr>
              <a:t>, ומכאן  לא נגזר עלינו להיות לקוחות שבויים והבחירות של כל  אחד ואחת מאיתנו משפיעות משמעותית על האופן בו   תעשיית האופנה מתנהלת.</a:t>
            </a:r>
          </a:p>
          <a:p>
            <a:pPr marL="0" indent="0">
              <a:buNone/>
            </a:pPr>
            <a:endParaRPr lang="he-IL" dirty="0"/>
          </a:p>
        </p:txBody>
      </p:sp>
      <p:pic>
        <p:nvPicPr>
          <p:cNvPr id="7" name="תמונה 6" descr="תמונה שמכילה אדם, חוץ&#10;&#10;התיאור נוצר באופן אוטומטי">
            <a:extLst>
              <a:ext uri="{FF2B5EF4-FFF2-40B4-BE49-F238E27FC236}">
                <a16:creationId xmlns:a16="http://schemas.microsoft.com/office/drawing/2014/main" id="{EF0FAEDD-BDF4-8B71-B743-B069B18D6D95}"/>
              </a:ext>
            </a:extLst>
          </p:cNvPr>
          <p:cNvPicPr>
            <a:picLocks noChangeAspect="1"/>
          </p:cNvPicPr>
          <p:nvPr/>
        </p:nvPicPr>
        <p:blipFill>
          <a:blip r:embed="rId2"/>
          <a:stretch>
            <a:fillRect/>
          </a:stretch>
        </p:blipFill>
        <p:spPr>
          <a:xfrm>
            <a:off x="6969209" y="135924"/>
            <a:ext cx="5103341" cy="6623222"/>
          </a:xfrm>
          <a:prstGeom prst="rect">
            <a:avLst/>
          </a:prstGeom>
        </p:spPr>
      </p:pic>
    </p:spTree>
    <p:extLst>
      <p:ext uri="{BB962C8B-B14F-4D97-AF65-F5344CB8AC3E}">
        <p14:creationId xmlns:p14="http://schemas.microsoft.com/office/powerpoint/2010/main" val="1548876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EA39C94-4F19-0EC1-0F40-63B686A3319D}"/>
              </a:ext>
            </a:extLst>
          </p:cNvPr>
          <p:cNvSpPr>
            <a:spLocks noGrp="1"/>
          </p:cNvSpPr>
          <p:nvPr>
            <p:ph idx="1"/>
          </p:nvPr>
        </p:nvSpPr>
        <p:spPr>
          <a:xfrm>
            <a:off x="5350476" y="803188"/>
            <a:ext cx="6628714" cy="5650277"/>
          </a:xfrm>
        </p:spPr>
        <p:txBody>
          <a:bodyPr>
            <a:normAutofit/>
          </a:bodyPr>
          <a:lstStyle/>
          <a:p>
            <a:pPr marL="0" indent="0">
              <a:buNone/>
            </a:pPr>
            <a:r>
              <a:rPr lang="he-IL" sz="4400" dirty="0">
                <a:latin typeface="David" panose="020E0502060401010101" pitchFamily="34" charset="-79"/>
                <a:cs typeface="David" panose="020E0502060401010101" pitchFamily="34" charset="-79"/>
              </a:rPr>
              <a:t>ו</a:t>
            </a:r>
            <a:r>
              <a:rPr lang="en-US" sz="4400" dirty="0" err="1">
                <a:latin typeface="David" panose="020E0502060401010101" pitchFamily="34" charset="-79"/>
                <a:cs typeface="David" panose="020E0502060401010101" pitchFamily="34" charset="-79"/>
              </a:rPr>
              <a:t>מ</a:t>
            </a:r>
            <a:r>
              <a:rPr lang="he-IL" sz="4400" dirty="0">
                <a:latin typeface="David" panose="020E0502060401010101" pitchFamily="34" charset="-79"/>
                <a:cs typeface="David" panose="020E0502060401010101" pitchFamily="34" charset="-79"/>
              </a:rPr>
              <a:t>כאן נולד הפרויקט...  </a:t>
            </a:r>
            <a:r>
              <a:rPr lang="he-IL" sz="6600" b="1" dirty="0">
                <a:solidFill>
                  <a:srgbClr val="FF0000"/>
                </a:solidFill>
                <a:latin typeface="David" panose="020E0502060401010101" pitchFamily="34" charset="-79"/>
                <a:cs typeface="David" panose="020E0502060401010101" pitchFamily="34" charset="-79"/>
              </a:rPr>
              <a:t>גלגולו של בגד</a:t>
            </a:r>
          </a:p>
          <a:p>
            <a:pPr marL="0" indent="0">
              <a:buNone/>
            </a:pPr>
            <a:r>
              <a:rPr lang="he-IL" sz="4400" dirty="0">
                <a:solidFill>
                  <a:schemeClr val="tx1">
                    <a:lumMod val="95000"/>
                    <a:lumOff val="5000"/>
                  </a:schemeClr>
                </a:solidFill>
                <a:latin typeface="David" panose="020E0502060401010101" pitchFamily="34" charset="-79"/>
                <a:cs typeface="David" panose="020E0502060401010101" pitchFamily="34" charset="-79"/>
              </a:rPr>
              <a:t>מתוך אמונה ש:</a:t>
            </a:r>
          </a:p>
          <a:p>
            <a:pPr marL="0" indent="0">
              <a:buNone/>
            </a:pPr>
            <a:r>
              <a:rPr lang="he-IL" sz="4800" b="1" dirty="0">
                <a:solidFill>
                  <a:schemeClr val="tx1">
                    <a:lumMod val="95000"/>
                    <a:lumOff val="5000"/>
                  </a:schemeClr>
                </a:solidFill>
                <a:latin typeface="David" panose="020E0502060401010101" pitchFamily="34" charset="-79"/>
                <a:cs typeface="David" panose="020E0502060401010101" pitchFamily="34" charset="-79"/>
              </a:rPr>
              <a:t>מודעות</a:t>
            </a:r>
            <a:r>
              <a:rPr lang="he-IL" sz="4400" dirty="0">
                <a:solidFill>
                  <a:schemeClr val="tx1">
                    <a:lumMod val="95000"/>
                    <a:lumOff val="5000"/>
                  </a:schemeClr>
                </a:solidFill>
                <a:latin typeface="David" panose="020E0502060401010101" pitchFamily="34" charset="-79"/>
                <a:cs typeface="David" panose="020E0502060401010101" pitchFamily="34" charset="-79"/>
              </a:rPr>
              <a:t> </a:t>
            </a:r>
            <a:r>
              <a:rPr lang="he-IL" sz="4000" dirty="0">
                <a:solidFill>
                  <a:schemeClr val="tx1">
                    <a:lumMod val="95000"/>
                    <a:lumOff val="5000"/>
                  </a:schemeClr>
                </a:solidFill>
                <a:latin typeface="David" panose="020E0502060401010101" pitchFamily="34" charset="-79"/>
                <a:cs typeface="David" panose="020E0502060401010101" pitchFamily="34" charset="-79"/>
              </a:rPr>
              <a:t>היא צעד ראשון בפתרון</a:t>
            </a:r>
            <a:r>
              <a:rPr lang="en-US" sz="4000" dirty="0">
                <a:solidFill>
                  <a:schemeClr val="tx1">
                    <a:lumMod val="95000"/>
                    <a:lumOff val="5000"/>
                  </a:schemeClr>
                </a:solidFill>
                <a:latin typeface="David" panose="020E0502060401010101" pitchFamily="34" charset="-79"/>
                <a:cs typeface="David" panose="020E0502060401010101" pitchFamily="34" charset="-79"/>
              </a:rPr>
              <a:t>.</a:t>
            </a:r>
            <a:endParaRPr lang="he-IL" sz="4000" dirty="0">
              <a:solidFill>
                <a:schemeClr val="tx1">
                  <a:lumMod val="95000"/>
                  <a:lumOff val="5000"/>
                </a:schemeClr>
              </a:solidFill>
              <a:latin typeface="David" panose="020E0502060401010101" pitchFamily="34" charset="-79"/>
              <a:cs typeface="David" panose="020E0502060401010101" pitchFamily="34" charset="-79"/>
            </a:endParaRPr>
          </a:p>
          <a:p>
            <a:pPr marL="0" indent="0">
              <a:buNone/>
            </a:pPr>
            <a:r>
              <a:rPr lang="he-IL" sz="4800" b="1" dirty="0">
                <a:solidFill>
                  <a:schemeClr val="tx1">
                    <a:lumMod val="95000"/>
                    <a:lumOff val="5000"/>
                  </a:schemeClr>
                </a:solidFill>
                <a:latin typeface="David" panose="020E0502060401010101" pitchFamily="34" charset="-79"/>
                <a:cs typeface="David" panose="020E0502060401010101" pitchFamily="34" charset="-79"/>
              </a:rPr>
              <a:t>ושההחלטות של כל אחד ואחת מאיתנו יש השפעה</a:t>
            </a:r>
            <a:r>
              <a:rPr lang="he-IL" sz="4400" b="1" dirty="0">
                <a:solidFill>
                  <a:schemeClr val="tx1">
                    <a:lumMod val="95000"/>
                    <a:lumOff val="5000"/>
                  </a:schemeClr>
                </a:solidFill>
                <a:latin typeface="David" panose="020E0502060401010101" pitchFamily="34" charset="-79"/>
                <a:cs typeface="David" panose="020E0502060401010101" pitchFamily="34" charset="-79"/>
              </a:rPr>
              <a:t>.</a:t>
            </a:r>
          </a:p>
          <a:p>
            <a:pPr marL="0" indent="0" algn="l" defTabSz="914400" rtl="0" eaLnBrk="1" latinLnBrk="0" hangingPunct="1">
              <a:lnSpc>
                <a:spcPct val="90000"/>
              </a:lnSpc>
              <a:spcBef>
                <a:spcPts val="1000"/>
              </a:spcBef>
              <a:buNone/>
            </a:pPr>
            <a:endParaRPr lang="he-IL" dirty="0"/>
          </a:p>
        </p:txBody>
      </p:sp>
      <p:pic>
        <p:nvPicPr>
          <p:cNvPr id="5" name="תמונה 4" descr="תמונה שמכילה אדם&#10;&#10;התיאור נוצר באופן אוטומטי">
            <a:extLst>
              <a:ext uri="{FF2B5EF4-FFF2-40B4-BE49-F238E27FC236}">
                <a16:creationId xmlns:a16="http://schemas.microsoft.com/office/drawing/2014/main" id="{D35195DE-5D66-4A31-F451-C8393F2785C5}"/>
              </a:ext>
            </a:extLst>
          </p:cNvPr>
          <p:cNvPicPr>
            <a:picLocks noChangeAspect="1"/>
          </p:cNvPicPr>
          <p:nvPr/>
        </p:nvPicPr>
        <p:blipFill>
          <a:blip r:embed="rId2"/>
          <a:stretch>
            <a:fillRect/>
          </a:stretch>
        </p:blipFill>
        <p:spPr>
          <a:xfrm>
            <a:off x="212810" y="311150"/>
            <a:ext cx="4927600" cy="6235700"/>
          </a:xfrm>
          <a:prstGeom prst="rect">
            <a:avLst/>
          </a:prstGeom>
        </p:spPr>
      </p:pic>
    </p:spTree>
    <p:extLst>
      <p:ext uri="{BB962C8B-B14F-4D97-AF65-F5344CB8AC3E}">
        <p14:creationId xmlns:p14="http://schemas.microsoft.com/office/powerpoint/2010/main" val="282095731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441</Words>
  <Application>Microsoft Office PowerPoint</Application>
  <PresentationFormat>מסך רחב</PresentationFormat>
  <Paragraphs>36</Paragraphs>
  <Slides>17</Slides>
  <Notes>0</Notes>
  <HiddenSlides>0</HiddenSlides>
  <MMClips>2</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17</vt:i4>
      </vt:variant>
    </vt:vector>
  </HeadingPairs>
  <TitlesOfParts>
    <vt:vector size="23" baseType="lpstr">
      <vt:lpstr>Arial</vt:lpstr>
      <vt:lpstr>Calibri</vt:lpstr>
      <vt:lpstr>Calibri Light</vt:lpstr>
      <vt:lpstr>David</vt:lpstr>
      <vt:lpstr>Times New Roman</vt:lpstr>
      <vt:lpstr>ערכת נושא Office</vt:lpstr>
      <vt:lpstr>גלגולו של בגד </vt:lpstr>
      <vt:lpstr>סרקו את הברקוד</vt:lpstr>
      <vt:lpstr>אז מה זה טביעת רגל אקולוגית?</vt:lpstr>
      <vt:lpstr>מצגת של PowerPoint‏</vt:lpstr>
      <vt:lpstr>וכמה מתוכם אנו לובשים באופן קבוע?  </vt:lpstr>
      <vt:lpstr>מצגת של PowerPoint‏</vt:lpstr>
      <vt:lpstr>מה ניתן לעשות למזעור נזק זה?</vt:lpstr>
      <vt:lpstr>מצגת של PowerPoint‏</vt:lpstr>
      <vt:lpstr>מצגת של PowerPoint‏</vt:lpstr>
      <vt:lpstr>אז מהו ״גלגולו של בגד״?</vt:lpstr>
      <vt:lpstr>מצגת של PowerPoint‏</vt:lpstr>
      <vt:lpstr>מצגת של PowerPoint‏</vt:lpstr>
      <vt:lpstr>מצגת של PowerPoint‏</vt:lpstr>
      <vt:lpstr>יחידה זו מבוססת על עקרונות ה- EACH</vt:lpstr>
      <vt:lpstr>עקרון האקדמיה</vt:lpstr>
      <vt:lpstr>מצגת של PowerPoint‏</vt:lpstr>
      <vt:lpstr>חדשנות ויזמות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גלגולו של בגד</dc:title>
  <dc:creator>מורן עאזם</dc:creator>
  <cp:lastModifiedBy>galit</cp:lastModifiedBy>
  <cp:revision>9</cp:revision>
  <dcterms:created xsi:type="dcterms:W3CDTF">2023-02-26T19:41:48Z</dcterms:created>
  <dcterms:modified xsi:type="dcterms:W3CDTF">2024-06-19T07:15:29Z</dcterms:modified>
</cp:coreProperties>
</file>