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63" r:id="rId6"/>
    <p:sldId id="260" r:id="rId7"/>
    <p:sldId id="265" r:id="rId8"/>
    <p:sldId id="267" r:id="rId9"/>
    <p:sldId id="268" r:id="rId10"/>
    <p:sldId id="269" r:id="rId11"/>
    <p:sldId id="262" r:id="rId12"/>
    <p:sldId id="264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D8D7AB-5F1C-41B2-9955-DC72B4B459B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B87696-779E-4889-BAAC-619C5A09C6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77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1B4564-22B8-4910-8C2A-6A4C9C9A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9D93D41-0421-4E00-87A5-0579B0CF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0276AA-150E-4E94-B97E-3AC5A6D6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ADCAC9-83B7-45D1-B30C-B70E52C8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FFAE44-C548-40A6-A5AB-ED6B016D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4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8E9936-F15D-48DE-8D95-E50112E8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7C528CC-FF8A-4435-AB41-547CB332C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198D6C-6BD0-4AF4-939A-109BC506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186C64-451C-43B3-BCCA-12FA29F7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CA7C24-2370-48E5-85D7-59447BD0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41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AF9F66-B3D7-435A-8107-9B125A3DC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F0DA88B-8E2E-4AC8-9436-171C15B3D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5442E54-2B4F-4730-9C67-E8C0EA77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4AAD90-9227-42D1-B119-01318820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197EB7-52D8-4ABB-9DBB-A07653F3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7D90D1-B77C-47F7-94DE-F4C1D750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251417-E2D9-41E2-BC18-DCFD2963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80437B-0355-4FC2-9FCB-0E4C96F2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25BA95-01C4-4B23-A353-E49C29A3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F15E0E-9643-40D8-A070-AE0EC32A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89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5736B6-BB46-4B37-B727-3F2B9F00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F9C9611-424E-43A0-94A2-CE8AFE1D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F48BDA-E023-425B-A703-C0B4F1E4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0ED61D-0413-4840-8569-D75B0C10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131E24-F9C3-48B0-891A-75E2878D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F11A1E-A595-4DC6-83C7-2096867E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4DF3F2-AFD3-4FAA-8CDB-40B7E8A1D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5BFF40-F195-486E-9BD0-8F78A1DB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B168581-66FC-416F-A712-A42F469B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6BFAB3F-6062-485E-81DA-C46C4184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AE088B-A645-4E1D-9BFB-B7AB0E29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70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B6D91B-19A6-408D-AAD5-C5A2F20A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72E23FA-C2C7-4019-9B4E-523286E59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24468D-D6F3-4C47-B431-2BDBADB7E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0DF6AB6-767B-4BA5-9118-FD5987DB1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8A12817-88C0-4A05-A5FB-7528D8572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7091DF5-3B37-4293-94C1-51DF8232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A2AC0CA-918E-410B-A358-938FA51A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E5B8196-A546-4D06-8018-82900682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16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5F488C-D8D6-4B67-BABC-61965C7A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29E965E-33FE-465F-9D01-4CE48DD8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BD62EB2-5DED-47DD-A241-95E1166F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257C325-17E8-483F-9EF0-A8E78688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4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A39A2BF-AC4A-4A7D-8505-744581C0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E0FAC59-3C1B-4E51-9267-41919A20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B9AB39-DC92-4864-A05C-BEE8E881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25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48DE9A-E409-4FDA-BABE-E79B7A3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BBA08E-227D-44B1-A3F8-98768A43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E53CC4A-F8DB-4CD8-B44A-8F529A0B4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7E7F0C3-585F-4761-B72C-0CB8C6A5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E825C31-E796-46FF-AC2E-DB9CD0B3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D2EF683-CA7D-4E43-A9BD-EE6F440F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82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D3F476-4079-48DD-AAB1-7147915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F51A284-57E5-4EEB-98DC-87CD5BA72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9D9A16B-AB64-4299-81B9-0E75F9CE5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06A11C7-A216-45C8-AD40-5730F2F7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339A6D-8054-4FAF-B1C7-0A58E523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6C1C6F3-E9A8-465C-94F9-6FAE9F75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9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B1D450-7B6E-4667-AE3F-455DBC33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54D0CD-1059-476B-8A2E-AD63CC7E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122DD3-D518-4351-84FF-570F748B8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9814-11A0-4738-99F7-E8E456CD9086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EA87D2-A971-4796-BF76-FCFE1E03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C926FD-651E-4EBB-ACCD-4484ADAC6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7032-26BE-4CB4-8134-9A7E769FE9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iSYoeqb_VY?feature=oembed" TargetMode="External"/><Relationship Id="rId4" Type="http://schemas.openxmlformats.org/officeDocument/2006/relationships/hyperlink" Target="https://www.youtube.com/watch?v=BiSYoeqb_V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fnrB3QZD7E?start=90&amp;feature=oembed" TargetMode="External"/><Relationship Id="rId4" Type="http://schemas.openxmlformats.org/officeDocument/2006/relationships/hyperlink" Target="https://www.youtube.com/watch?v=zfnrB3QZD7E&amp;t=9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6ZxCLuUDNI?feature=oembed" TargetMode="External"/><Relationship Id="rId4" Type="http://schemas.openxmlformats.org/officeDocument/2006/relationships/hyperlink" Target="https://www.youtube.com/watch?v=y6ZxCLuUDN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cation.zavit.org.il/%d7%9e%d7%97%d7%96%d7%95%d7%a8-%d7%94%d7%97%d7%99%d7%99%d7%9d-%d7%a9%d7%9c-%d7%94%d7%91%d7%92%d7%93%d7%99%d7%9d-%d7%a9%d7%9c%d7%a0%d7%95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מכירת חיסול. קונים את עצמנו לדעת. תצלום: Shigemi.J">
            <a:extLst>
              <a:ext uri="{FF2B5EF4-FFF2-40B4-BE49-F238E27FC236}">
                <a16:creationId xmlns:a16="http://schemas.microsoft.com/office/drawing/2014/main" id="{F14BA2C2-0E8C-33AB-E595-BF3B8D9C2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848285E-4966-41E1-96EC-2D9D5527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71" y="1675732"/>
            <a:ext cx="8300984" cy="104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54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מחזור החיים של הבגדים שלנו</a:t>
            </a:r>
          </a:p>
          <a:p>
            <a:pPr marL="0" indent="0">
              <a:buNone/>
            </a:pPr>
            <a:endParaRPr lang="he-I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710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The life cycle of a t-shirt - Angel Chang">
            <a:hlinkClick r:id="" action="ppaction://media"/>
            <a:extLst>
              <a:ext uri="{FF2B5EF4-FFF2-40B4-BE49-F238E27FC236}">
                <a16:creationId xmlns:a16="http://schemas.microsoft.com/office/drawing/2014/main" id="{9D8B95BF-5694-BF7E-34C0-FC1D9955AA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4106" y="354330"/>
            <a:ext cx="10883788" cy="614934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4217D45-F6D1-3029-B40A-6D5EB16A50A5}"/>
              </a:ext>
            </a:extLst>
          </p:cNvPr>
          <p:cNvSpPr txBox="1"/>
          <p:nvPr/>
        </p:nvSpPr>
        <p:spPr>
          <a:xfrm>
            <a:off x="2396836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 </a:t>
            </a:r>
            <a:r>
              <a:rPr lang="he-IL" dirty="0">
                <a:hlinkClick r:id="rId4"/>
              </a:rPr>
              <a:t>https://www.youtube.com/watch?v=BiSYoeqb_VY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הממשלה אישרה החלטה להטמיע מדדי פיתוח בר-קיימא עולמיים בתוכניותיה | המשרד  להגנת הסביבה">
            <a:extLst>
              <a:ext uri="{FF2B5EF4-FFF2-40B4-BE49-F238E27FC236}">
                <a16:creationId xmlns:a16="http://schemas.microsoft.com/office/drawing/2014/main" id="{84678E98-9BD3-8DC1-C7DC-FDD5C385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04" y="1221309"/>
            <a:ext cx="6356523" cy="56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6A3128F-A559-A265-8170-72E33F55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4764" y="2282004"/>
            <a:ext cx="5317433" cy="48352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 algn="r">
              <a:buFont typeface="Arial" panose="020B0604020202020204" pitchFamily="34" charset="0"/>
              <a:buChar char="•"/>
            </a:pPr>
            <a:r>
              <a:rPr lang="he-IL" sz="32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אורח חיים- </a:t>
            </a:r>
            <a:r>
              <a:rPr lang="he-IL" sz="2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תמיד לשאת תיק לשימוש חוזר משלך, ולהימנע משקיות ניילון.</a:t>
            </a:r>
            <a:r>
              <a:rPr lang="en-US" sz="2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</a:p>
          <a:p>
            <a:pPr marL="342900" indent="-228600" algn="r">
              <a:buFont typeface="Arial" panose="020B0604020202020204" pitchFamily="34" charset="0"/>
              <a:buChar char="•"/>
            </a:pPr>
            <a:r>
              <a:rPr lang="he-IL" sz="32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תיקונים-</a:t>
            </a:r>
            <a:r>
              <a:rPr lang="he-IL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e-IL" sz="2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אל תקנו רק חדש! תנסו לתקן את מה שקיים.</a:t>
            </a:r>
          </a:p>
          <a:p>
            <a:pPr marL="342900" indent="-228600" algn="r">
              <a:buFont typeface="Arial" panose="020B0604020202020204" pitchFamily="34" charset="0"/>
              <a:buChar char="•"/>
            </a:pPr>
            <a:r>
              <a:rPr lang="he-IL" sz="32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למחזר-</a:t>
            </a:r>
            <a:r>
              <a:rPr lang="he-IL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e-IL" sz="2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היו מודעים לדברים סביבכם.</a:t>
            </a:r>
          </a:p>
          <a:p>
            <a:pPr marL="342900" indent="-228600" algn="r">
              <a:buFont typeface="Arial" panose="020B0604020202020204" pitchFamily="34" charset="0"/>
              <a:buChar char="•"/>
            </a:pPr>
            <a:r>
              <a:rPr lang="he-IL" sz="32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צריך או רוצה?- </a:t>
            </a:r>
            <a:r>
              <a:rPr lang="he-IL" sz="2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האם אני צריך את זה באמת או שאני רוצה את זה?</a:t>
            </a:r>
            <a:endParaRPr lang="en-US" sz="26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6C3CFFC8-B010-1058-FB25-C20C15C3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6037" y="1221308"/>
            <a:ext cx="4139796" cy="1319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he-IL" sz="2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הנה כמה דרכים שבהן הפעולות שלך יכולות לתרום לקיימות:</a:t>
            </a:r>
            <a:endParaRPr lang="en-US" sz="28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C1996B41-A8EF-E60E-0F88-0EDF9FB0637D}"/>
              </a:ext>
            </a:extLst>
          </p:cNvPr>
          <p:cNvSpPr txBox="1">
            <a:spLocks/>
          </p:cNvSpPr>
          <p:nvPr/>
        </p:nvSpPr>
        <p:spPr>
          <a:xfrm>
            <a:off x="1614053" y="360217"/>
            <a:ext cx="10298144" cy="861091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האם אני יכול/ה להמשיך כך </a:t>
            </a:r>
            <a:r>
              <a:rPr lang="he-IL" b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לנצח</a:t>
            </a:r>
            <a:r>
              <a:rPr lang="he-IL" b="1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?</a:t>
            </a:r>
            <a:endParaRPr lang="he-IL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6D2BEE9-B430-4CC5-8F03-BBBE51C9E16D}"/>
              </a:ext>
            </a:extLst>
          </p:cNvPr>
          <p:cNvSpPr txBox="1"/>
          <p:nvPr/>
        </p:nvSpPr>
        <p:spPr>
          <a:xfrm>
            <a:off x="2213114" y="620931"/>
            <a:ext cx="8123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פיתוחי בר-קיימא</a:t>
            </a:r>
          </a:p>
        </p:txBody>
      </p:sp>
      <p:pic>
        <p:nvPicPr>
          <p:cNvPr id="3" name="מדיה מקוונת 2" title="מה זה פיתוח בר קיימא? what is sustainble development?">
            <a:hlinkClick r:id="" action="ppaction://media"/>
            <a:extLst>
              <a:ext uri="{FF2B5EF4-FFF2-40B4-BE49-F238E27FC236}">
                <a16:creationId xmlns:a16="http://schemas.microsoft.com/office/drawing/2014/main" id="{58994A26-657E-7688-5D5B-1BE2E123C5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0893" y="1447050"/>
            <a:ext cx="9210214" cy="5203771"/>
          </a:xfrm>
          <a:prstGeom prst="rect">
            <a:avLst/>
          </a:prstGeom>
        </p:spPr>
      </p:pic>
      <p:sp>
        <p:nvSpPr>
          <p:cNvPr id="5" name="תיבת טקסט 4">
            <a:hlinkClick r:id="rId4"/>
            <a:extLst>
              <a:ext uri="{FF2B5EF4-FFF2-40B4-BE49-F238E27FC236}">
                <a16:creationId xmlns:a16="http://schemas.microsoft.com/office/drawing/2014/main" id="{D8A15786-8B53-C934-8910-37895C81617B}"/>
              </a:ext>
            </a:extLst>
          </p:cNvPr>
          <p:cNvSpPr txBox="1"/>
          <p:nvPr/>
        </p:nvSpPr>
        <p:spPr>
          <a:xfrm>
            <a:off x="2673927" y="9594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https://www.youtube.com/watch?v=zfnrB3QZD7E&amp;t=90s</a:t>
            </a:r>
          </a:p>
        </p:txBody>
      </p:sp>
    </p:spTree>
    <p:extLst>
      <p:ext uri="{BB962C8B-B14F-4D97-AF65-F5344CB8AC3E}">
        <p14:creationId xmlns:p14="http://schemas.microsoft.com/office/powerpoint/2010/main" val="28408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421BB3D5-DD7C-4C72-B99F-7DFD75F31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8" r="982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508EDD5-44AB-4E1A-958D-7A7C5026EEB1}"/>
              </a:ext>
            </a:extLst>
          </p:cNvPr>
          <p:cNvSpPr/>
          <p:nvPr/>
        </p:nvSpPr>
        <p:spPr>
          <a:xfrm>
            <a:off x="4206240" y="2377440"/>
            <a:ext cx="4148051" cy="4009292"/>
          </a:xfrm>
          <a:prstGeom prst="ellipse">
            <a:avLst/>
          </a:prstGeom>
          <a:noFill/>
          <a:ln w="174625" cmpd="thinThick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הקדמה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מה זה קיימות?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181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F5D19ED5-2A4E-484B-A98B-D47F80480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" r="-2" b="8532"/>
          <a:stretch/>
        </p:blipFill>
        <p:spPr>
          <a:xfrm>
            <a:off x="0" y="96992"/>
            <a:ext cx="7552944" cy="6857990"/>
          </a:xfrm>
          <a:prstGeom prst="rect">
            <a:avLst/>
          </a:prstGeom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760053A-0910-4091-921F-6B53A9722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092" y="683901"/>
            <a:ext cx="399012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</a:t>
            </a:r>
            <a:r>
              <a:rPr lang="he-IL" sz="41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לשמור על העולם בו אנו חיים'</a:t>
            </a:r>
            <a:r>
              <a:rPr lang="en-US" sz="41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1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9992AA-C1B2-4F61-9777-DF9D49F7DA28}"/>
              </a:ext>
            </a:extLst>
          </p:cNvPr>
          <p:cNvSpPr txBox="1"/>
          <p:nvPr/>
        </p:nvSpPr>
        <p:spPr>
          <a:xfrm>
            <a:off x="8146473" y="2687685"/>
            <a:ext cx="3754572" cy="2771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he-IL" sz="43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קיימות=</a:t>
            </a:r>
          </a:p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he-IL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לחיות באחריות כך </a:t>
            </a:r>
            <a:r>
              <a:rPr lang="he-IL" sz="3200" b="1" u="sng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שהמשאבים</a:t>
            </a:r>
            <a:r>
              <a:rPr lang="he-IL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על פני כדור הארץ יוכלו לשמש את הדורות הבאים.</a:t>
            </a:r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3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וילון&#10;&#10;התיאור נוצר באופן אוטומטי">
            <a:extLst>
              <a:ext uri="{FF2B5EF4-FFF2-40B4-BE49-F238E27FC236}">
                <a16:creationId xmlns:a16="http://schemas.microsoft.com/office/drawing/2014/main" id="{64DC1993-C836-44AA-93ED-D8FA66F0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8" y="3987212"/>
            <a:ext cx="11602279" cy="2256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DBE8EF-9ECE-4125-9148-52510D39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361" y="2272586"/>
            <a:ext cx="9213272" cy="1706218"/>
          </a:xfrm>
        </p:spPr>
        <p:txBody>
          <a:bodyPr>
            <a:normAutofit fontScale="90000"/>
          </a:bodyPr>
          <a:lstStyle/>
          <a:p>
            <a:r>
              <a:rPr lang="he-IL" sz="6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האם אני יכול/ה להמשיך כך </a:t>
            </a:r>
            <a:r>
              <a:rPr lang="he-IL" sz="6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לנצח</a:t>
            </a:r>
            <a:r>
              <a:rPr lang="he-IL" sz="6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?</a:t>
            </a:r>
            <a:endParaRPr lang="he-IL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1D8549-F054-4801-BD21-BC07A767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961" y="356387"/>
            <a:ext cx="6478507" cy="104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7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הכוונה למוצר מקיים?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4E4EB68-B62F-94DC-D0F2-70A1C74DBFBE}"/>
              </a:ext>
            </a:extLst>
          </p:cNvPr>
          <p:cNvSpPr txBox="1"/>
          <p:nvPr/>
        </p:nvSpPr>
        <p:spPr>
          <a:xfrm>
            <a:off x="1865639" y="1542584"/>
            <a:ext cx="77099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אנו צריכים לשאול את עצמנו את השאלה הבאה: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1504294A-086F-093C-5F00-6B2DB81523FE}"/>
              </a:ext>
            </a:extLst>
          </p:cNvPr>
          <p:cNvSpPr/>
          <p:nvPr/>
        </p:nvSpPr>
        <p:spPr>
          <a:xfrm>
            <a:off x="6096000" y="1039091"/>
            <a:ext cx="263236" cy="5232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81298E25-3E2A-D723-BD75-B9FEFFB3A7F8}"/>
              </a:ext>
            </a:extLst>
          </p:cNvPr>
          <p:cNvSpPr/>
          <p:nvPr/>
        </p:nvSpPr>
        <p:spPr>
          <a:xfrm>
            <a:off x="6096000" y="2182406"/>
            <a:ext cx="263236" cy="5232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92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>
            <a:extLst>
              <a:ext uri="{FF2B5EF4-FFF2-40B4-BE49-F238E27FC236}">
                <a16:creationId xmlns:a16="http://schemas.microsoft.com/office/drawing/2014/main" id="{D11F3340-6D65-CFF6-F21C-E3C68C5F1649}"/>
              </a:ext>
            </a:extLst>
          </p:cNvPr>
          <p:cNvSpPr txBox="1">
            <a:spLocks/>
          </p:cNvSpPr>
          <p:nvPr/>
        </p:nvSpPr>
        <p:spPr>
          <a:xfrm>
            <a:off x="2595734" y="77160"/>
            <a:ext cx="7000532" cy="66866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n-cs"/>
              </a:rPr>
              <a:t>תעשיית הטקסטיל</a:t>
            </a:r>
          </a:p>
        </p:txBody>
      </p:sp>
      <p:pic>
        <p:nvPicPr>
          <p:cNvPr id="11" name="מדיה מקוונת 9" title="אופנה מזהמת: תג המחיר של עולם האופנה">
            <a:hlinkClick r:id="" action="ppaction://media"/>
            <a:extLst>
              <a:ext uri="{FF2B5EF4-FFF2-40B4-BE49-F238E27FC236}">
                <a16:creationId xmlns:a16="http://schemas.microsoft.com/office/drawing/2014/main" id="{FF38E609-F511-751D-0BFC-619D37B69A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8687" y="961911"/>
            <a:ext cx="9707250" cy="5484596"/>
          </a:xfrm>
          <a:prstGeom prst="rect">
            <a:avLst/>
          </a:prstGeom>
        </p:spPr>
      </p:pic>
      <p:sp>
        <p:nvSpPr>
          <p:cNvPr id="17" name="תיבת טקסט 16">
            <a:hlinkClick r:id="rId4"/>
            <a:extLst>
              <a:ext uri="{FF2B5EF4-FFF2-40B4-BE49-F238E27FC236}">
                <a16:creationId xmlns:a16="http://schemas.microsoft.com/office/drawing/2014/main" id="{7CE7A8F4-5B1B-C6B5-616D-6EBCF6A8C009}"/>
              </a:ext>
            </a:extLst>
          </p:cNvPr>
          <p:cNvSpPr txBox="1"/>
          <p:nvPr/>
        </p:nvSpPr>
        <p:spPr>
          <a:xfrm>
            <a:off x="249381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https://www.youtube.com/watch?v=y6ZxCLuUDNI</a:t>
            </a:r>
          </a:p>
        </p:txBody>
      </p:sp>
    </p:spTree>
    <p:extLst>
      <p:ext uri="{BB962C8B-B14F-4D97-AF65-F5344CB8AC3E}">
        <p14:creationId xmlns:p14="http://schemas.microsoft.com/office/powerpoint/2010/main" val="98407099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7ECB77B-7165-4101-9D0A-C770BE13EE65}"/>
              </a:ext>
            </a:extLst>
          </p:cNvPr>
          <p:cNvSpPr txBox="1"/>
          <p:nvPr/>
        </p:nvSpPr>
        <p:spPr>
          <a:xfrm>
            <a:off x="8705914" y="1439173"/>
            <a:ext cx="310508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9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9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96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A report says, “Popular fast fashion brands may be causing pollution that  has turned some African rivers blue or as alkaline as bleach”">
            <a:extLst>
              <a:ext uri="{FF2B5EF4-FFF2-40B4-BE49-F238E27FC236}">
                <a16:creationId xmlns:a16="http://schemas.microsoft.com/office/drawing/2014/main" id="{51F1CF98-717B-7944-3E3E-81245737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2" y="2667965"/>
            <a:ext cx="6199909" cy="41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93012F-E66C-0DFC-37EF-B941A21BAF97}"/>
              </a:ext>
            </a:extLst>
          </p:cNvPr>
          <p:cNvSpPr txBox="1"/>
          <p:nvPr/>
        </p:nvSpPr>
        <p:spPr>
          <a:xfrm>
            <a:off x="4294909" y="778226"/>
            <a:ext cx="771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האם אני יכול/ה להמשיך כך </a:t>
            </a:r>
            <a:r>
              <a:rPr lang="he-IL" sz="3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לנצח</a:t>
            </a:r>
            <a:r>
              <a:rPr lang="he-IL" sz="36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?</a:t>
            </a:r>
            <a:endParaRPr lang="he-IL" sz="3600" dirty="0"/>
          </a:p>
        </p:txBody>
      </p:sp>
      <p:pic>
        <p:nvPicPr>
          <p:cNvPr id="2052" name="Picture 4" descr="Impact of the Textile Industry on the Environment | greenofchange">
            <a:extLst>
              <a:ext uri="{FF2B5EF4-FFF2-40B4-BE49-F238E27FC236}">
                <a16:creationId xmlns:a16="http://schemas.microsoft.com/office/drawing/2014/main" id="{C9F987E9-3732-65E9-6C94-48809043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175179"/>
            <a:ext cx="4128654" cy="36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7D0A076-CE35-CC1A-9B6C-9A77AFC173FF}"/>
              </a:ext>
            </a:extLst>
          </p:cNvPr>
          <p:cNvSpPr txBox="1"/>
          <p:nvPr/>
        </p:nvSpPr>
        <p:spPr>
          <a:xfrm>
            <a:off x="814172" y="73861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A6639CF-5922-F0C2-2D6D-E9DEDFBD96A7}"/>
              </a:ext>
            </a:extLst>
          </p:cNvPr>
          <p:cNvSpPr txBox="1"/>
          <p:nvPr/>
        </p:nvSpPr>
        <p:spPr>
          <a:xfrm rot="19656961">
            <a:off x="1681661" y="697503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CA734BC-2DCC-CEA2-572E-4F391528621F}"/>
              </a:ext>
            </a:extLst>
          </p:cNvPr>
          <p:cNvSpPr txBox="1"/>
          <p:nvPr/>
        </p:nvSpPr>
        <p:spPr>
          <a:xfrm>
            <a:off x="1721488" y="116849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BA42B23-6B89-FD37-D1CF-8E98E1325187}"/>
              </a:ext>
            </a:extLst>
          </p:cNvPr>
          <p:cNvSpPr txBox="1"/>
          <p:nvPr/>
        </p:nvSpPr>
        <p:spPr>
          <a:xfrm rot="19411459">
            <a:off x="841792" y="133108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9434732-7C7C-0F30-6EB9-8ADE208BC859}"/>
              </a:ext>
            </a:extLst>
          </p:cNvPr>
          <p:cNvSpPr txBox="1"/>
          <p:nvPr/>
        </p:nvSpPr>
        <p:spPr>
          <a:xfrm>
            <a:off x="2594874" y="2108015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6D6A427-C83B-CEB4-5D8B-783DDCDEDB92}"/>
              </a:ext>
            </a:extLst>
          </p:cNvPr>
          <p:cNvSpPr txBox="1"/>
          <p:nvPr/>
        </p:nvSpPr>
        <p:spPr>
          <a:xfrm rot="18858610">
            <a:off x="848764" y="196146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11879625-0411-017E-A755-B84CE6A27D49}"/>
              </a:ext>
            </a:extLst>
          </p:cNvPr>
          <p:cNvSpPr txBox="1"/>
          <p:nvPr/>
        </p:nvSpPr>
        <p:spPr>
          <a:xfrm rot="1662462">
            <a:off x="2660073" y="968435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5F6E091-4280-78C3-2E54-6F706FF64C10}"/>
              </a:ext>
            </a:extLst>
          </p:cNvPr>
          <p:cNvSpPr txBox="1"/>
          <p:nvPr/>
        </p:nvSpPr>
        <p:spPr>
          <a:xfrm rot="1152557">
            <a:off x="1565767" y="2098345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338028C-DA42-393E-5CCE-1596F595E34E}"/>
              </a:ext>
            </a:extLst>
          </p:cNvPr>
          <p:cNvSpPr txBox="1"/>
          <p:nvPr/>
        </p:nvSpPr>
        <p:spPr>
          <a:xfrm rot="18506372">
            <a:off x="2594873" y="1503986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CBDA0B36-1697-5990-40E6-EB6A9241A8C3}"/>
              </a:ext>
            </a:extLst>
          </p:cNvPr>
          <p:cNvSpPr txBox="1"/>
          <p:nvPr/>
        </p:nvSpPr>
        <p:spPr>
          <a:xfrm>
            <a:off x="1543591" y="156860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56BE3C1-2743-F3AF-B463-F04DC585A3EB}"/>
              </a:ext>
            </a:extLst>
          </p:cNvPr>
          <p:cNvSpPr txBox="1"/>
          <p:nvPr/>
        </p:nvSpPr>
        <p:spPr>
          <a:xfrm>
            <a:off x="2141580" y="141697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0724A347-8F6B-F823-6E88-054576ED11AA}"/>
              </a:ext>
            </a:extLst>
          </p:cNvPr>
          <p:cNvSpPr txBox="1"/>
          <p:nvPr/>
        </p:nvSpPr>
        <p:spPr>
          <a:xfrm>
            <a:off x="3168925" y="1319795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F7C53B7-5461-6D37-5741-1BE931D339A6}"/>
              </a:ext>
            </a:extLst>
          </p:cNvPr>
          <p:cNvSpPr txBox="1"/>
          <p:nvPr/>
        </p:nvSpPr>
        <p:spPr>
          <a:xfrm rot="19656961">
            <a:off x="4036414" y="1278688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5ABC9D9-E7DD-4305-F766-5C1132A75BCF}"/>
              </a:ext>
            </a:extLst>
          </p:cNvPr>
          <p:cNvSpPr txBox="1"/>
          <p:nvPr/>
        </p:nvSpPr>
        <p:spPr>
          <a:xfrm>
            <a:off x="3434330" y="217068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D3D37C8F-0937-6E96-A3B0-E6C51DF82EC4}"/>
              </a:ext>
            </a:extLst>
          </p:cNvPr>
          <p:cNvSpPr txBox="1"/>
          <p:nvPr/>
        </p:nvSpPr>
        <p:spPr>
          <a:xfrm>
            <a:off x="3012289" y="1789550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0A2062D-0766-4B3E-B31F-71E72246734F}"/>
              </a:ext>
            </a:extLst>
          </p:cNvPr>
          <p:cNvSpPr txBox="1"/>
          <p:nvPr/>
        </p:nvSpPr>
        <p:spPr>
          <a:xfrm>
            <a:off x="2383780" y="475943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234AFCB-618A-88D8-78CA-170F993FBF2B}"/>
              </a:ext>
            </a:extLst>
          </p:cNvPr>
          <p:cNvSpPr txBox="1"/>
          <p:nvPr/>
        </p:nvSpPr>
        <p:spPr>
          <a:xfrm rot="19656961">
            <a:off x="3251269" y="434836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7D8EDF4-47D3-44D7-08C4-E194B9EC5046}"/>
              </a:ext>
            </a:extLst>
          </p:cNvPr>
          <p:cNvSpPr txBox="1"/>
          <p:nvPr/>
        </p:nvSpPr>
        <p:spPr>
          <a:xfrm>
            <a:off x="3291096" y="905823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8375E19D-BC53-1FCC-31C1-BD43E4A88A71}"/>
              </a:ext>
            </a:extLst>
          </p:cNvPr>
          <p:cNvSpPr txBox="1"/>
          <p:nvPr/>
        </p:nvSpPr>
        <p:spPr>
          <a:xfrm>
            <a:off x="3880767" y="1789821"/>
            <a:ext cx="812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he-IL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לא!</a:t>
            </a:r>
            <a:r>
              <a:rPr lang="en-US" sz="20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he-IL" sz="2000" b="1" dirty="0">
              <a:ln w="13462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4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2665B67-A4C6-0568-7C7E-A33B68AFBA21}"/>
              </a:ext>
            </a:extLst>
          </p:cNvPr>
          <p:cNvSpPr txBox="1"/>
          <p:nvPr/>
        </p:nvSpPr>
        <p:spPr>
          <a:xfrm>
            <a:off x="1274616" y="1006923"/>
            <a:ext cx="9642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המחיר הסביבתי של </a:t>
            </a:r>
            <a:r>
              <a:rPr lang="he-IL" sz="4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תעשיית האופנה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76923F-976C-7CA3-9D5C-1AFF88F46283}"/>
              </a:ext>
            </a:extLst>
          </p:cNvPr>
          <p:cNvSpPr txBox="1"/>
          <p:nvPr/>
        </p:nvSpPr>
        <p:spPr>
          <a:xfrm>
            <a:off x="2790961" y="6289448"/>
            <a:ext cx="6885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000" dirty="0">
                <a:hlinkClick r:id="rId2"/>
              </a:rPr>
              <a:t>https://education.zavit.org.il/%d7%9e%d7%97%d7%96%d7%95%d7%a8-%d7%94%d7%97%d7%99%d7%99%d7%9d-%d7%a9%d7%9c-%d7%94%d7%91%d7%92%d7%93%d7%99%d7%9d-%d7%a9%d7%9c%d7%a0%d7%95/</a:t>
            </a:r>
            <a:r>
              <a:rPr lang="he-IL" sz="1000" dirty="0"/>
              <a:t>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4E3857C-28EE-A1F5-7B7D-463C4DECD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4" t="33838" r="26847" b="27579"/>
          <a:stretch/>
        </p:blipFill>
        <p:spPr>
          <a:xfrm>
            <a:off x="452306" y="1955410"/>
            <a:ext cx="11287385" cy="37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שדה כותנה. תצלום: Kimberly Vardeman">
            <a:extLst>
              <a:ext uri="{FF2B5EF4-FFF2-40B4-BE49-F238E27FC236}">
                <a16:creationId xmlns:a16="http://schemas.microsoft.com/office/drawing/2014/main" id="{7E1648E0-4990-0A6D-0F10-17E486A6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57D5FC88-A71E-2477-79DA-F9396376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24325"/>
              </p:ext>
            </p:extLst>
          </p:nvPr>
        </p:nvGraphicFramePr>
        <p:xfrm>
          <a:off x="2842952" y="1437794"/>
          <a:ext cx="9002682" cy="52847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00298">
                  <a:extLst>
                    <a:ext uri="{9D8B030D-6E8A-4147-A177-3AD203B41FA5}">
                      <a16:colId xmlns:a16="http://schemas.microsoft.com/office/drawing/2014/main" val="1152895675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4157216028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3579346549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906711919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4085862589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849064512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2006062577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3684272749"/>
                    </a:ext>
                  </a:extLst>
                </a:gridCol>
                <a:gridCol w="1000298">
                  <a:extLst>
                    <a:ext uri="{9D8B030D-6E8A-4147-A177-3AD203B41FA5}">
                      <a16:colId xmlns:a16="http://schemas.microsoft.com/office/drawing/2014/main" val="2329559351"/>
                    </a:ext>
                  </a:extLst>
                </a:gridCol>
              </a:tblGrid>
              <a:tr h="58897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קבוצה </a:t>
                      </a:r>
                    </a:p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34712"/>
                  </a:ext>
                </a:extLst>
              </a:tr>
              <a:tr h="1069725"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66979"/>
                  </a:ext>
                </a:extLst>
              </a:tr>
              <a:tr h="1069725"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72504"/>
                  </a:ext>
                </a:extLst>
              </a:tr>
              <a:tr h="1069725"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54038"/>
                  </a:ext>
                </a:extLst>
              </a:tr>
              <a:tr h="1069725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2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4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he Textile Industry Pollution Is Affecting The Environment -  Fastnewsfeed">
            <a:extLst>
              <a:ext uri="{FF2B5EF4-FFF2-40B4-BE49-F238E27FC236}">
                <a16:creationId xmlns:a16="http://schemas.microsoft.com/office/drawing/2014/main" id="{BF6A4814-7F07-7ADE-53C4-F1C617DA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18"/>
            <a:ext cx="12191999" cy="68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טבלה 7">
            <a:extLst>
              <a:ext uri="{FF2B5EF4-FFF2-40B4-BE49-F238E27FC236}">
                <a16:creationId xmlns:a16="http://schemas.microsoft.com/office/drawing/2014/main" id="{4408196E-43C6-D2BA-D32B-DB2012078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07383"/>
              </p:ext>
            </p:extLst>
          </p:nvPr>
        </p:nvGraphicFramePr>
        <p:xfrm>
          <a:off x="2327563" y="2839409"/>
          <a:ext cx="7536872" cy="38709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768436">
                  <a:extLst>
                    <a:ext uri="{9D8B030D-6E8A-4147-A177-3AD203B41FA5}">
                      <a16:colId xmlns:a16="http://schemas.microsoft.com/office/drawing/2014/main" val="2408283925"/>
                    </a:ext>
                  </a:extLst>
                </a:gridCol>
                <a:gridCol w="3768436">
                  <a:extLst>
                    <a:ext uri="{9D8B030D-6E8A-4147-A177-3AD203B41FA5}">
                      <a16:colId xmlns:a16="http://schemas.microsoft.com/office/drawing/2014/main" val="3018754415"/>
                    </a:ext>
                  </a:extLst>
                </a:gridCol>
              </a:tblGrid>
              <a:tr h="538878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שלב במחזור החיים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השפעה על הסביבה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96580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96224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80687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951224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53428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37442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043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18006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3491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44011"/>
                  </a:ext>
                </a:extLst>
              </a:tr>
            </a:tbl>
          </a:graphicData>
        </a:graphic>
      </p:graphicFrame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89D69BF-3E46-E5B1-0A7F-BFFA45760659}"/>
              </a:ext>
            </a:extLst>
          </p:cNvPr>
          <p:cNvSpPr txBox="1"/>
          <p:nvPr/>
        </p:nvSpPr>
        <p:spPr>
          <a:xfrm>
            <a:off x="2466109" y="598266"/>
            <a:ext cx="7730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מחזור החיים של הבגדים שלנו</a:t>
            </a:r>
            <a:endParaRPr lang="he-I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723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358</Words>
  <Application>Microsoft Office PowerPoint</Application>
  <PresentationFormat>מסך רחב</PresentationFormat>
  <Paragraphs>64</Paragraphs>
  <Slides>12</Slides>
  <Notes>0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‘לשמור על העולם בו אנו חיים' </vt:lpstr>
      <vt:lpstr>האם אני יכול/ה להמשיך כך לנצח?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הנה כמה דרכים שבהן הפעולות שלך יכולות לתרום לקיימות: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לין ניסים</dc:creator>
  <cp:lastModifiedBy>Ziv Goldfisher</cp:lastModifiedBy>
  <cp:revision>13</cp:revision>
  <dcterms:created xsi:type="dcterms:W3CDTF">2020-01-14T10:55:44Z</dcterms:created>
  <dcterms:modified xsi:type="dcterms:W3CDTF">2024-06-08T06:21:28Z</dcterms:modified>
</cp:coreProperties>
</file>