
<file path=[Content_Types].xml><?xml version="1.0" encoding="utf-8"?>
<Types xmlns="http://schemas.openxmlformats.org/package/2006/content-types">
  <Default Extension="rels" ContentType="application/vnd.openxmlformats-package.relationships+xml"/>
  <Default Extension="xml" ContentType="application/xml"/>
  <Default Extension="fntdata" ContentType="application/x-fontdata"/>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1"/>
  </p:sldMasterIdLst>
  <p:notesMasterIdLst>
    <p:notesMasterId r:id="rId9"/>
  </p:notesMasterIdLst>
  <p:sldIdLst>
    <p:sldId id="256" r:id="rId2"/>
    <p:sldId id="257" r:id="rId3"/>
    <p:sldId id="258" r:id="rId4"/>
    <p:sldId id="259" r:id="rId5"/>
    <p:sldId id="260" r:id="rId6"/>
    <p:sldId id="261" r:id="rId7"/>
    <p:sldId id="262" r:id="rId8"/>
  </p:sldIdLst>
  <p:sldSz cx="12192000" cy="6858000"/>
  <p:notesSz cx="6858000" cy="9144000"/>
  <p:embeddedFontLst>
    <p:embeddedFont>
      <p:font typeface="Calibri" panose="020F0502020204030204" pitchFamily="34" charset="0"/>
      <p:regular r:id="rId10"/>
      <p:bold r:id="rId11"/>
      <p:italic r:id="rId12"/>
      <p:boldItalic r:id="rId13"/>
    </p:embeddedFont>
    <p:embeddedFont>
      <p:font typeface="Open Sans" panose="020B0604020202020204" charset="0"/>
      <p:regular r:id="rId14"/>
      <p:bold r:id="rId15"/>
      <p:italic r:id="rId16"/>
      <p:boldItalic r:id="rId17"/>
    </p:embeddedFont>
    <p:embeddedFont>
      <p:font typeface="Rockwell" panose="02060603020205020403" pitchFamily="18" charset="0"/>
      <p:regular r:id="rId18"/>
      <p:bold r:id="rId19"/>
      <p:italic r:id="rId20"/>
      <p:boldItalic r:id="rId21"/>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113A545-9959-4C10-A9FE-6EDF4A335630}">
  <a:tblStyle styleId="{5113A545-9959-4C10-A9FE-6EDF4A335630}" styleName="Table_0">
    <a:wholeTbl>
      <a:tcTxStyle b="off" i="off">
        <a:font>
          <a:latin typeface="Calibri"/>
          <a:ea typeface="Calibri"/>
          <a:cs typeface="Calibri"/>
        </a:font>
        <a:schemeClr val="dk1"/>
      </a:tcTxStyle>
      <a:tcStyle>
        <a:tcBdr>
          <a:left>
            <a:ln w="12700" cap="flat" cmpd="sng">
              <a:solidFill>
                <a:schemeClr val="lt1"/>
              </a:solidFill>
              <a:prstDash val="solid"/>
              <a:round/>
              <a:headEnd type="none" w="sm" len="sm"/>
              <a:tailEnd type="none" w="sm" len="sm"/>
            </a:ln>
          </a:left>
          <a:right>
            <a:ln w="12700" cap="flat" cmpd="sng">
              <a:solidFill>
                <a:schemeClr val="lt1"/>
              </a:solidFill>
              <a:prstDash val="solid"/>
              <a:round/>
              <a:headEnd type="none" w="sm" len="sm"/>
              <a:tailEnd type="none" w="sm" len="sm"/>
            </a:ln>
          </a:right>
          <a:top>
            <a:ln w="12700" cap="flat" cmpd="sng">
              <a:solidFill>
                <a:schemeClr val="lt1"/>
              </a:solidFill>
              <a:prstDash val="solid"/>
              <a:round/>
              <a:headEnd type="none" w="sm" len="sm"/>
              <a:tailEnd type="none" w="sm" len="sm"/>
            </a:ln>
          </a:top>
          <a:bottom>
            <a:ln w="12700" cap="flat" cmpd="sng">
              <a:solidFill>
                <a:schemeClr val="lt1"/>
              </a:solidFill>
              <a:prstDash val="solid"/>
              <a:round/>
              <a:headEnd type="none" w="sm" len="sm"/>
              <a:tailEnd type="none" w="sm" len="sm"/>
            </a:ln>
          </a:bottom>
          <a:insideH>
            <a:ln w="12700" cap="flat" cmpd="sng">
              <a:solidFill>
                <a:schemeClr val="lt1"/>
              </a:solidFill>
              <a:prstDash val="solid"/>
              <a:round/>
              <a:headEnd type="none" w="sm" len="sm"/>
              <a:tailEnd type="none" w="sm" len="sm"/>
            </a:ln>
          </a:insideH>
          <a:insideV>
            <a:ln w="12700" cap="flat" cmpd="sng">
              <a:solidFill>
                <a:schemeClr val="lt1"/>
              </a:solidFill>
              <a:prstDash val="solid"/>
              <a:round/>
              <a:headEnd type="none" w="sm" len="sm"/>
              <a:tailEnd type="none" w="sm" len="sm"/>
            </a:ln>
          </a:insideV>
        </a:tcBdr>
        <a:fill>
          <a:solidFill>
            <a:srgbClr val="E8EBF5"/>
          </a:solidFill>
        </a:fill>
      </a:tcStyle>
    </a:wholeTbl>
    <a:band1H>
      <a:tcTxStyle/>
      <a:tcStyle>
        <a:tcBdr/>
        <a:fill>
          <a:solidFill>
            <a:srgbClr val="CDD4EA"/>
          </a:solidFill>
        </a:fill>
      </a:tcStyle>
    </a:band1H>
    <a:band2H>
      <a:tcTxStyle/>
      <a:tcStyle>
        <a:tcBdr/>
      </a:tcStyle>
    </a:band2H>
    <a:band1V>
      <a:tcTxStyle/>
      <a:tcStyle>
        <a:tcBdr/>
        <a:fill>
          <a:solidFill>
            <a:srgbClr val="CDD4EA"/>
          </a:solidFill>
        </a:fill>
      </a:tcStyle>
    </a:band1V>
    <a:band2V>
      <a:tcTxStyle/>
      <a:tcStyle>
        <a:tcBdr/>
      </a:tcStyle>
    </a:band2V>
    <a:lastCol>
      <a:tcTxStyle b="on" i="off">
        <a:font>
          <a:latin typeface="Calibri"/>
          <a:ea typeface="Calibri"/>
          <a:cs typeface="Calibri"/>
        </a:font>
        <a:schemeClr val="lt1"/>
      </a:tcTxStyle>
      <a:tcStyle>
        <a:tcBdr/>
        <a:fill>
          <a:solidFill>
            <a:schemeClr val="accent1"/>
          </a:solidFill>
        </a:fill>
      </a:tcStyle>
    </a:lastCol>
    <a:firstCol>
      <a:tcTxStyle b="on" i="off">
        <a:font>
          <a:latin typeface="Calibri"/>
          <a:ea typeface="Calibri"/>
          <a:cs typeface="Calibri"/>
        </a:font>
        <a:schemeClr val="lt1"/>
      </a:tcTxStyle>
      <a:tcStyle>
        <a:tcBdr/>
        <a:fill>
          <a:solidFill>
            <a:schemeClr val="accent1"/>
          </a:solidFill>
        </a:fill>
      </a:tcStyle>
    </a:firstCol>
    <a:lastRow>
      <a:tcTxStyle b="on" i="off">
        <a:font>
          <a:latin typeface="Calibri"/>
          <a:ea typeface="Calibri"/>
          <a:cs typeface="Calibri"/>
        </a:font>
        <a:schemeClr val="lt1"/>
      </a:tcTxStyle>
      <a:tcStyle>
        <a:tcBdr>
          <a:top>
            <a:ln w="38100" cap="flat" cmpd="sng">
              <a:solidFill>
                <a:schemeClr val="lt1"/>
              </a:solidFill>
              <a:prstDash val="solid"/>
              <a:round/>
              <a:headEnd type="none" w="sm" len="sm"/>
              <a:tailEnd type="none" w="sm" len="sm"/>
            </a:ln>
          </a:top>
        </a:tcBdr>
        <a:fill>
          <a:solidFill>
            <a:schemeClr val="accent1"/>
          </a:solidFill>
        </a:fill>
      </a:tcStyle>
    </a:lastRow>
    <a:seCell>
      <a:tcTxStyle/>
      <a:tcStyle>
        <a:tcBdr/>
      </a:tcStyle>
    </a:seCell>
    <a:swCell>
      <a:tcTxStyle/>
      <a:tcStyle>
        <a:tcBdr/>
      </a:tcStyle>
    </a:swCell>
    <a:firstRow>
      <a:tcTxStyle b="on" i="off">
        <a:font>
          <a:latin typeface="Calibri"/>
          <a:ea typeface="Calibri"/>
          <a:cs typeface="Calibri"/>
        </a:font>
        <a:schemeClr val="lt1"/>
      </a:tcTxStyle>
      <a:tcStyle>
        <a:tcBdr>
          <a:bottom>
            <a:ln w="38100" cap="flat" cmpd="sng">
              <a:solidFill>
                <a:schemeClr val="lt1"/>
              </a:solidFill>
              <a:prstDash val="solid"/>
              <a:round/>
              <a:headEnd type="none" w="sm" len="sm"/>
              <a:tailEnd type="none" w="sm" len="sm"/>
            </a:ln>
          </a:bottom>
        </a:tcBdr>
        <a:fill>
          <a:solidFill>
            <a:schemeClr val="accent1"/>
          </a:solidFill>
        </a:fill>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0"/>
    <p:restoredTop sz="94601"/>
  </p:normalViewPr>
  <p:slideViewPr>
    <p:cSldViewPr snapToGrid="0">
      <p:cViewPr varScale="1">
        <p:scale>
          <a:sx n="65" d="100"/>
          <a:sy n="65" d="100"/>
        </p:scale>
        <p:origin x="834"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font" Target="fonts/font4.fntdata"/><Relationship Id="rId18" Type="http://schemas.openxmlformats.org/officeDocument/2006/relationships/font" Target="fonts/font9.fntdata"/><Relationship Id="rId3" Type="http://schemas.openxmlformats.org/officeDocument/2006/relationships/slide" Target="slides/slide2.xml"/><Relationship Id="rId21" Type="http://schemas.openxmlformats.org/officeDocument/2006/relationships/font" Target="fonts/font12.fntdata"/><Relationship Id="rId7" Type="http://schemas.openxmlformats.org/officeDocument/2006/relationships/slide" Target="slides/slide6.xml"/><Relationship Id="rId12" Type="http://schemas.openxmlformats.org/officeDocument/2006/relationships/font" Target="fonts/font3.fntdata"/><Relationship Id="rId17" Type="http://schemas.openxmlformats.org/officeDocument/2006/relationships/font" Target="fonts/font8.fntdata"/><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font" Target="fonts/font7.fntdata"/><Relationship Id="rId20" Type="http://schemas.openxmlformats.org/officeDocument/2006/relationships/font" Target="fonts/font11.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font" Target="fonts/font2.fntdata"/><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font" Target="fonts/font6.fntdata"/><Relationship Id="rId23" Type="http://schemas.openxmlformats.org/officeDocument/2006/relationships/viewProps" Target="viewProps.xml"/><Relationship Id="rId10" Type="http://schemas.openxmlformats.org/officeDocument/2006/relationships/font" Target="fonts/font1.fntdata"/><Relationship Id="rId19" Type="http://schemas.openxmlformats.org/officeDocument/2006/relationships/font" Target="fonts/font10.fntdata"/><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font" Target="fonts/font5.fntdata"/><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p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82" name="Google Shape;82;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1"/>
        <p:cNvGrpSpPr/>
        <p:nvPr/>
      </p:nvGrpSpPr>
      <p:grpSpPr>
        <a:xfrm>
          <a:off x="0" y="0"/>
          <a:ext cx="0" cy="0"/>
          <a:chOff x="0" y="0"/>
          <a:chExt cx="0" cy="0"/>
        </a:xfrm>
      </p:grpSpPr>
      <p:sp>
        <p:nvSpPr>
          <p:cNvPr id="102" name="Google Shape;102;p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03" name="Google Shape;103;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9"/>
        <p:cNvGrpSpPr/>
        <p:nvPr/>
      </p:nvGrpSpPr>
      <p:grpSpPr>
        <a:xfrm>
          <a:off x="0" y="0"/>
          <a:ext cx="0" cy="0"/>
          <a:chOff x="0" y="0"/>
          <a:chExt cx="0" cy="0"/>
        </a:xfrm>
      </p:grpSpPr>
      <p:sp>
        <p:nvSpPr>
          <p:cNvPr id="110" name="Google Shape;110;p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11" name="Google Shape;111;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5"/>
        <p:cNvGrpSpPr/>
        <p:nvPr/>
      </p:nvGrpSpPr>
      <p:grpSpPr>
        <a:xfrm>
          <a:off x="0" y="0"/>
          <a:ext cx="0" cy="0"/>
          <a:chOff x="0" y="0"/>
          <a:chExt cx="0" cy="0"/>
        </a:xfrm>
      </p:grpSpPr>
      <p:sp>
        <p:nvSpPr>
          <p:cNvPr id="116" name="Google Shape;116;p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17" name="Google Shape;117;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1"/>
        <p:cNvGrpSpPr/>
        <p:nvPr/>
      </p:nvGrpSpPr>
      <p:grpSpPr>
        <a:xfrm>
          <a:off x="0" y="0"/>
          <a:ext cx="0" cy="0"/>
          <a:chOff x="0" y="0"/>
          <a:chExt cx="0" cy="0"/>
        </a:xfrm>
      </p:grpSpPr>
      <p:sp>
        <p:nvSpPr>
          <p:cNvPr id="122" name="Google Shape;122;p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23" name="Google Shape;123;p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7"/>
        <p:cNvGrpSpPr/>
        <p:nvPr/>
      </p:nvGrpSpPr>
      <p:grpSpPr>
        <a:xfrm>
          <a:off x="0" y="0"/>
          <a:ext cx="0" cy="0"/>
          <a:chOff x="0" y="0"/>
          <a:chExt cx="0" cy="0"/>
        </a:xfrm>
      </p:grpSpPr>
      <p:sp>
        <p:nvSpPr>
          <p:cNvPr id="128" name="Google Shape;128;p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29" name="Google Shape;129;p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3"/>
        <p:cNvGrpSpPr/>
        <p:nvPr/>
      </p:nvGrpSpPr>
      <p:grpSpPr>
        <a:xfrm>
          <a:off x="0" y="0"/>
          <a:ext cx="0" cy="0"/>
          <a:chOff x="0" y="0"/>
          <a:chExt cx="0" cy="0"/>
        </a:xfrm>
      </p:grpSpPr>
      <p:sp>
        <p:nvSpPr>
          <p:cNvPr id="134" name="Google Shape;134;p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35" name="Google Shape;135;p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1"/>
        <p:cNvGrpSpPr/>
        <p:nvPr/>
      </p:nvGrpSpPr>
      <p:grpSpPr>
        <a:xfrm>
          <a:off x="0" y="0"/>
          <a:ext cx="0" cy="0"/>
          <a:chOff x="0" y="0"/>
          <a:chExt cx="0" cy="0"/>
        </a:xfrm>
      </p:grpSpPr>
      <p:sp>
        <p:nvSpPr>
          <p:cNvPr id="12" name="Google Shape;12;p2"/>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3" name="Google Shape;13;p2"/>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4" name="Google Shape;14;p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5" name="Google Shape;15;p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6" name="Google Shape;16;p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iw-IL"/>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68"/>
        <p:cNvGrpSpPr/>
        <p:nvPr/>
      </p:nvGrpSpPr>
      <p:grpSpPr>
        <a:xfrm>
          <a:off x="0" y="0"/>
          <a:ext cx="0" cy="0"/>
          <a:chOff x="0" y="0"/>
          <a:chExt cx="0" cy="0"/>
        </a:xfrm>
      </p:grpSpPr>
      <p:sp>
        <p:nvSpPr>
          <p:cNvPr id="69" name="Google Shape;69;p11"/>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0" name="Google Shape;70;p11"/>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1" name="Google Shape;71;p1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2" name="Google Shape;72;p1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3" name="Google Shape;73;p1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iw-IL"/>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74"/>
        <p:cNvGrpSpPr/>
        <p:nvPr/>
      </p:nvGrpSpPr>
      <p:grpSpPr>
        <a:xfrm>
          <a:off x="0" y="0"/>
          <a:ext cx="0" cy="0"/>
          <a:chOff x="0" y="0"/>
          <a:chExt cx="0" cy="0"/>
        </a:xfrm>
      </p:grpSpPr>
      <p:sp>
        <p:nvSpPr>
          <p:cNvPr id="75" name="Google Shape;75;p12"/>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6" name="Google Shape;76;p12"/>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7" name="Google Shape;77;p1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8" name="Google Shape;78;p1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9" name="Google Shape;79;p1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iw-IL"/>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17"/>
        <p:cNvGrpSpPr/>
        <p:nvPr/>
      </p:nvGrpSpPr>
      <p:grpSpPr>
        <a:xfrm>
          <a:off x="0" y="0"/>
          <a:ext cx="0" cy="0"/>
          <a:chOff x="0" y="0"/>
          <a:chExt cx="0" cy="0"/>
        </a:xfrm>
      </p:grpSpPr>
      <p:sp>
        <p:nvSpPr>
          <p:cNvPr id="18" name="Google Shape;18;p3"/>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9" name="Google Shape;19;p3"/>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0" name="Google Shape;20;p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1" name="Google Shape;21;p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2" name="Google Shape;22;p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iw-IL"/>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23"/>
        <p:cNvGrpSpPr/>
        <p:nvPr/>
      </p:nvGrpSpPr>
      <p:grpSpPr>
        <a:xfrm>
          <a:off x="0" y="0"/>
          <a:ext cx="0" cy="0"/>
          <a:chOff x="0" y="0"/>
          <a:chExt cx="0" cy="0"/>
        </a:xfrm>
      </p:grpSpPr>
      <p:sp>
        <p:nvSpPr>
          <p:cNvPr id="24" name="Google Shape;24;p4"/>
          <p:cNvSpPr txBox="1">
            <a:spLocks noGrp="1"/>
          </p:cNvSpPr>
          <p:nvPr>
            <p:ph type="title"/>
          </p:nvPr>
        </p:nvSpPr>
        <p:spPr>
          <a:xfrm>
            <a:off x="831850" y="1709738"/>
            <a:ext cx="105156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5" name="Google Shape;25;p4"/>
          <p:cNvSpPr txBox="1">
            <a:spLocks noGrp="1"/>
          </p:cNvSpPr>
          <p:nvPr>
            <p:ph type="body" idx="1"/>
          </p:nvPr>
        </p:nvSpPr>
        <p:spPr>
          <a:xfrm>
            <a:off x="831850" y="4589463"/>
            <a:ext cx="105156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rgbClr val="888888"/>
              </a:buClr>
              <a:buSzPts val="2400"/>
              <a:buNone/>
              <a:defRPr sz="2400">
                <a:solidFill>
                  <a:srgbClr val="888888"/>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26" name="Google Shape;26;p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7" name="Google Shape;27;p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8" name="Google Shape;28;p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iw-IL"/>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29"/>
        <p:cNvGrpSpPr/>
        <p:nvPr/>
      </p:nvGrpSpPr>
      <p:grpSpPr>
        <a:xfrm>
          <a:off x="0" y="0"/>
          <a:ext cx="0" cy="0"/>
          <a:chOff x="0" y="0"/>
          <a:chExt cx="0" cy="0"/>
        </a:xfrm>
      </p:grpSpPr>
      <p:sp>
        <p:nvSpPr>
          <p:cNvPr id="30" name="Google Shape;30;p5"/>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1" name="Google Shape;31;p5"/>
          <p:cNvSpPr txBox="1">
            <a:spLocks noGrp="1"/>
          </p:cNvSpPr>
          <p:nvPr>
            <p:ph type="body" idx="1"/>
          </p:nvPr>
        </p:nvSpPr>
        <p:spPr>
          <a:xfrm>
            <a:off x="838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2" name="Google Shape;32;p5"/>
          <p:cNvSpPr txBox="1">
            <a:spLocks noGrp="1"/>
          </p:cNvSpPr>
          <p:nvPr>
            <p:ph type="body" idx="2"/>
          </p:nvPr>
        </p:nvSpPr>
        <p:spPr>
          <a:xfrm>
            <a:off x="6172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3" name="Google Shape;33;p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4" name="Google Shape;34;p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5" name="Google Shape;35;p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iw-IL"/>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36"/>
        <p:cNvGrpSpPr/>
        <p:nvPr/>
      </p:nvGrpSpPr>
      <p:grpSpPr>
        <a:xfrm>
          <a:off x="0" y="0"/>
          <a:ext cx="0" cy="0"/>
          <a:chOff x="0" y="0"/>
          <a:chExt cx="0" cy="0"/>
        </a:xfrm>
      </p:grpSpPr>
      <p:sp>
        <p:nvSpPr>
          <p:cNvPr id="37" name="Google Shape;37;p6"/>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8" name="Google Shape;38;p6"/>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39" name="Google Shape;39;p6"/>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0" name="Google Shape;40;p6"/>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1" name="Google Shape;41;p6"/>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2" name="Google Shape;42;p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3" name="Google Shape;43;p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4" name="Google Shape;44;p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iw-IL"/>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45"/>
        <p:cNvGrpSpPr/>
        <p:nvPr/>
      </p:nvGrpSpPr>
      <p:grpSpPr>
        <a:xfrm>
          <a:off x="0" y="0"/>
          <a:ext cx="0" cy="0"/>
          <a:chOff x="0" y="0"/>
          <a:chExt cx="0" cy="0"/>
        </a:xfrm>
      </p:grpSpPr>
      <p:sp>
        <p:nvSpPr>
          <p:cNvPr id="46" name="Google Shape;46;p7"/>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7" name="Google Shape;47;p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8" name="Google Shape;48;p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9" name="Google Shape;49;p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iw-IL"/>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0"/>
        <p:cNvGrpSpPr/>
        <p:nvPr/>
      </p:nvGrpSpPr>
      <p:grpSpPr>
        <a:xfrm>
          <a:off x="0" y="0"/>
          <a:ext cx="0" cy="0"/>
          <a:chOff x="0" y="0"/>
          <a:chExt cx="0" cy="0"/>
        </a:xfrm>
      </p:grpSpPr>
      <p:sp>
        <p:nvSpPr>
          <p:cNvPr id="51" name="Google Shape;51;p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3" name="Google Shape;53;p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iw-IL"/>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54"/>
        <p:cNvGrpSpPr/>
        <p:nvPr/>
      </p:nvGrpSpPr>
      <p:grpSpPr>
        <a:xfrm>
          <a:off x="0" y="0"/>
          <a:ext cx="0" cy="0"/>
          <a:chOff x="0" y="0"/>
          <a:chExt cx="0" cy="0"/>
        </a:xfrm>
      </p:grpSpPr>
      <p:sp>
        <p:nvSpPr>
          <p:cNvPr id="55" name="Google Shape;55;p9"/>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6" name="Google Shape;56;p9"/>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57" name="Google Shape;57;p9"/>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58" name="Google Shape;58;p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9" name="Google Shape;59;p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0" name="Google Shape;60;p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iw-IL"/>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61"/>
        <p:cNvGrpSpPr/>
        <p:nvPr/>
      </p:nvGrpSpPr>
      <p:grpSpPr>
        <a:xfrm>
          <a:off x="0" y="0"/>
          <a:ext cx="0" cy="0"/>
          <a:chOff x="0" y="0"/>
          <a:chExt cx="0" cy="0"/>
        </a:xfrm>
      </p:grpSpPr>
      <p:sp>
        <p:nvSpPr>
          <p:cNvPr id="62" name="Google Shape;62;p10"/>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3" name="Google Shape;63;p10"/>
          <p:cNvSpPr>
            <a:spLocks noGrp="1"/>
          </p:cNvSpPr>
          <p:nvPr>
            <p:ph type="pic" idx="2"/>
          </p:nvPr>
        </p:nvSpPr>
        <p:spPr>
          <a:xfrm>
            <a:off x="5183188" y="987425"/>
            <a:ext cx="6172200" cy="4873625"/>
          </a:xfrm>
          <a:prstGeom prst="rect">
            <a:avLst/>
          </a:prstGeom>
          <a:noFill/>
          <a:ln>
            <a:noFill/>
          </a:ln>
        </p:spPr>
      </p:sp>
      <p:sp>
        <p:nvSpPr>
          <p:cNvPr id="64" name="Google Shape;64;p10"/>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5" name="Google Shape;65;p1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6" name="Google Shape;66;p1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7" name="Google Shape;67;p1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iw-IL"/>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7" name="Google Shape;7;p1"/>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8" name="Google Shape;8;p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9" name="Google Shape;9;p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0" name="Google Shape;10;p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iw-IL"/>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www.google.com/search?q=%D7%A0%D7%91%D7%99%D7%98%D7%94+%D7%A1%D7%A8%D7%98%D7%95%D7%9F&amp;rlz=1C5CHFA_enIL942IL942&amp;oq=%D7%A0%D7%91%D7%99%D7%98%D7%94&amp;aqs=chrome.1.69i57j0i19i512l5j69i60l2.3644j0j4&amp;sourceid=chrome&amp;ie=UTF-8#fpstate=ive&amp;vld=cid:afc3facf,v"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83"/>
        <p:cNvGrpSpPr/>
        <p:nvPr/>
      </p:nvGrpSpPr>
      <p:grpSpPr>
        <a:xfrm>
          <a:off x="0" y="0"/>
          <a:ext cx="0" cy="0"/>
          <a:chOff x="0" y="0"/>
          <a:chExt cx="0" cy="0"/>
        </a:xfrm>
      </p:grpSpPr>
      <p:sp>
        <p:nvSpPr>
          <p:cNvPr id="84" name="Google Shape;84;p13"/>
          <p:cNvSpPr/>
          <p:nvPr/>
        </p:nvSpPr>
        <p:spPr>
          <a:xfrm>
            <a:off x="-329674" y="1290909"/>
            <a:ext cx="9702800" cy="5573512"/>
          </a:xfrm>
          <a:custGeom>
            <a:avLst/>
            <a:gdLst/>
            <a:ahLst/>
            <a:cxnLst/>
            <a:rect l="l" t="t" r="r" b="b"/>
            <a:pathLst>
              <a:path w="2038" h="1169" extrusionOk="0">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cmpd="sng">
            <a:solidFill>
              <a:schemeClr val="dk1">
                <a:alpha val="20000"/>
              </a:schemeClr>
            </a:solidFill>
            <a:prstDash val="solid"/>
            <a:miter lim="800000"/>
            <a:headEnd type="none" w="sm" len="sm"/>
            <a:tailEnd type="none" w="sm" len="sm"/>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85" name="Google Shape;85;p13"/>
          <p:cNvSpPr/>
          <p:nvPr/>
        </p:nvSpPr>
        <p:spPr>
          <a:xfrm>
            <a:off x="670451" y="2010741"/>
            <a:ext cx="7373938" cy="4848892"/>
          </a:xfrm>
          <a:custGeom>
            <a:avLst/>
            <a:gdLst/>
            <a:ahLst/>
            <a:cxnLst/>
            <a:rect l="l" t="t" r="r" b="b"/>
            <a:pathLst>
              <a:path w="1549" h="1017" extrusionOk="0">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cmpd="sng">
            <a:solidFill>
              <a:schemeClr val="dk1">
                <a:alpha val="20000"/>
              </a:schemeClr>
            </a:solidFill>
            <a:prstDash val="solid"/>
            <a:miter lim="800000"/>
            <a:headEnd type="none" w="sm" len="sm"/>
            <a:tailEnd type="none" w="sm" len="sm"/>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86" name="Google Shape;86;p13"/>
          <p:cNvSpPr/>
          <p:nvPr/>
        </p:nvSpPr>
        <p:spPr>
          <a:xfrm>
            <a:off x="251351" y="1780905"/>
            <a:ext cx="8035925" cy="5083516"/>
          </a:xfrm>
          <a:custGeom>
            <a:avLst/>
            <a:gdLst/>
            <a:ahLst/>
            <a:cxnLst/>
            <a:rect l="l" t="t" r="r" b="b"/>
            <a:pathLst>
              <a:path w="1688" h="1066" extrusionOk="0">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cmpd="sng">
            <a:solidFill>
              <a:schemeClr val="dk1">
                <a:alpha val="20000"/>
              </a:schemeClr>
            </a:solidFill>
            <a:prstDash val="dash"/>
            <a:miter lim="800000"/>
            <a:headEnd type="none" w="sm" len="sm"/>
            <a:tailEnd type="none" w="sm" len="sm"/>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87" name="Google Shape;87;p13"/>
          <p:cNvSpPr/>
          <p:nvPr/>
        </p:nvSpPr>
        <p:spPr>
          <a:xfrm>
            <a:off x="-1061" y="542347"/>
            <a:ext cx="10334625" cy="6322075"/>
          </a:xfrm>
          <a:custGeom>
            <a:avLst/>
            <a:gdLst/>
            <a:ahLst/>
            <a:cxnLst/>
            <a:rect l="l" t="t" r="r" b="b"/>
            <a:pathLst>
              <a:path w="2171" h="1326" extrusionOk="0">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cmpd="sng">
            <a:solidFill>
              <a:schemeClr val="dk1">
                <a:alpha val="20000"/>
              </a:schemeClr>
            </a:solidFill>
            <a:prstDash val="solid"/>
            <a:miter lim="800000"/>
            <a:headEnd type="none" w="sm" len="sm"/>
            <a:tailEnd type="none" w="sm" len="sm"/>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88" name="Google Shape;88;p13"/>
          <p:cNvSpPr/>
          <p:nvPr/>
        </p:nvSpPr>
        <p:spPr>
          <a:xfrm>
            <a:off x="3701" y="6178751"/>
            <a:ext cx="504825" cy="681527"/>
          </a:xfrm>
          <a:custGeom>
            <a:avLst/>
            <a:gdLst/>
            <a:ahLst/>
            <a:cxnLst/>
            <a:rect l="l" t="t" r="r" b="b"/>
            <a:pathLst>
              <a:path w="106" h="143" extrusionOk="0">
                <a:moveTo>
                  <a:pt x="0" y="0"/>
                </a:moveTo>
                <a:cubicBezTo>
                  <a:pt x="35" y="54"/>
                  <a:pt x="70" y="101"/>
                  <a:pt x="106" y="143"/>
                </a:cubicBezTo>
              </a:path>
            </a:pathLst>
          </a:custGeom>
          <a:noFill/>
          <a:ln w="9525" cap="flat" cmpd="sng">
            <a:solidFill>
              <a:schemeClr val="dk1">
                <a:alpha val="20000"/>
              </a:schemeClr>
            </a:solidFill>
            <a:prstDash val="solid"/>
            <a:miter lim="800000"/>
            <a:headEnd type="none" w="sm" len="sm"/>
            <a:tailEnd type="none" w="sm" len="sm"/>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89" name="Google Shape;89;p13"/>
          <p:cNvSpPr/>
          <p:nvPr/>
        </p:nvSpPr>
        <p:spPr>
          <a:xfrm>
            <a:off x="-1061" y="-59376"/>
            <a:ext cx="11091863" cy="6923796"/>
          </a:xfrm>
          <a:custGeom>
            <a:avLst/>
            <a:gdLst/>
            <a:ahLst/>
            <a:cxnLst/>
            <a:rect l="l" t="t" r="r" b="b"/>
            <a:pathLst>
              <a:path w="2330" h="1452" extrusionOk="0">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cmpd="sng">
            <a:solidFill>
              <a:schemeClr val="dk1">
                <a:alpha val="20000"/>
              </a:schemeClr>
            </a:solidFill>
            <a:prstDash val="solid"/>
            <a:miter lim="800000"/>
            <a:headEnd type="none" w="sm" len="sm"/>
            <a:tailEnd type="none" w="sm" len="sm"/>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90" name="Google Shape;90;p13"/>
          <p:cNvSpPr/>
          <p:nvPr/>
        </p:nvSpPr>
        <p:spPr>
          <a:xfrm>
            <a:off x="-1061" y="-1916"/>
            <a:ext cx="1057275" cy="614491"/>
          </a:xfrm>
          <a:custGeom>
            <a:avLst/>
            <a:gdLst/>
            <a:ahLst/>
            <a:cxnLst/>
            <a:rect l="l" t="t" r="r" b="b"/>
            <a:pathLst>
              <a:path w="222" h="129" extrusionOk="0">
                <a:moveTo>
                  <a:pt x="222" y="0"/>
                </a:moveTo>
                <a:cubicBezTo>
                  <a:pt x="152" y="35"/>
                  <a:pt x="76" y="78"/>
                  <a:pt x="0" y="129"/>
                </a:cubicBezTo>
              </a:path>
            </a:pathLst>
          </a:custGeom>
          <a:noFill/>
          <a:ln w="9525" cap="flat" cmpd="sng">
            <a:solidFill>
              <a:schemeClr val="dk1">
                <a:alpha val="20000"/>
              </a:schemeClr>
            </a:solidFill>
            <a:prstDash val="solid"/>
            <a:miter lim="800000"/>
            <a:headEnd type="none" w="sm" len="sm"/>
            <a:tailEnd type="none" w="sm" len="sm"/>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91" name="Google Shape;91;p13"/>
          <p:cNvSpPr/>
          <p:nvPr/>
        </p:nvSpPr>
        <p:spPr>
          <a:xfrm>
            <a:off x="3701" y="-6705"/>
            <a:ext cx="595313" cy="352734"/>
          </a:xfrm>
          <a:custGeom>
            <a:avLst/>
            <a:gdLst/>
            <a:ahLst/>
            <a:cxnLst/>
            <a:rect l="l" t="t" r="r" b="b"/>
            <a:pathLst>
              <a:path w="125" h="74" extrusionOk="0">
                <a:moveTo>
                  <a:pt x="125" y="0"/>
                </a:moveTo>
                <a:cubicBezTo>
                  <a:pt x="85" y="22"/>
                  <a:pt x="43" y="47"/>
                  <a:pt x="0" y="74"/>
                </a:cubicBezTo>
              </a:path>
            </a:pathLst>
          </a:custGeom>
          <a:noFill/>
          <a:ln w="9525" cap="flat" cmpd="sng">
            <a:solidFill>
              <a:schemeClr val="dk1">
                <a:alpha val="20000"/>
              </a:schemeClr>
            </a:solidFill>
            <a:prstDash val="dash"/>
            <a:miter lim="800000"/>
            <a:headEnd type="none" w="sm" len="sm"/>
            <a:tailEnd type="none" w="sm" len="sm"/>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92" name="Google Shape;92;p13"/>
          <p:cNvSpPr/>
          <p:nvPr/>
        </p:nvSpPr>
        <p:spPr>
          <a:xfrm>
            <a:off x="-1061" y="-1916"/>
            <a:ext cx="357188" cy="213875"/>
          </a:xfrm>
          <a:custGeom>
            <a:avLst/>
            <a:gdLst/>
            <a:ahLst/>
            <a:cxnLst/>
            <a:rect l="l" t="t" r="r" b="b"/>
            <a:pathLst>
              <a:path w="75" h="45" extrusionOk="0">
                <a:moveTo>
                  <a:pt x="75" y="0"/>
                </a:moveTo>
                <a:cubicBezTo>
                  <a:pt x="50" y="14"/>
                  <a:pt x="25" y="29"/>
                  <a:pt x="0" y="45"/>
                </a:cubicBezTo>
              </a:path>
            </a:pathLst>
          </a:custGeom>
          <a:noFill/>
          <a:ln w="12700" cap="flat" cmpd="sng">
            <a:solidFill>
              <a:schemeClr val="dk1">
                <a:alpha val="20000"/>
              </a:schemeClr>
            </a:solidFill>
            <a:prstDash val="dashDot"/>
            <a:miter lim="800000"/>
            <a:headEnd type="none" w="sm" len="sm"/>
            <a:tailEnd type="none" w="sm" len="sm"/>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93" name="Google Shape;93;p13"/>
          <p:cNvSpPr/>
          <p:nvPr/>
        </p:nvSpPr>
        <p:spPr>
          <a:xfrm>
            <a:off x="5426601" y="-1916"/>
            <a:ext cx="5788025" cy="6847184"/>
          </a:xfrm>
          <a:custGeom>
            <a:avLst/>
            <a:gdLst/>
            <a:ahLst/>
            <a:cxnLst/>
            <a:rect l="l" t="t" r="r" b="b"/>
            <a:pathLst>
              <a:path w="1216" h="1436" extrusionOk="0">
                <a:moveTo>
                  <a:pt x="1094" y="1436"/>
                </a:moveTo>
                <a:cubicBezTo>
                  <a:pt x="1216" y="1114"/>
                  <a:pt x="904" y="770"/>
                  <a:pt x="709" y="551"/>
                </a:cubicBezTo>
                <a:cubicBezTo>
                  <a:pt x="509" y="327"/>
                  <a:pt x="274" y="127"/>
                  <a:pt x="0" y="0"/>
                </a:cubicBezTo>
              </a:path>
            </a:pathLst>
          </a:custGeom>
          <a:noFill/>
          <a:ln w="9525" cap="flat" cmpd="sng">
            <a:solidFill>
              <a:schemeClr val="dk1">
                <a:alpha val="20000"/>
              </a:schemeClr>
            </a:solidFill>
            <a:prstDash val="solid"/>
            <a:miter lim="800000"/>
            <a:headEnd type="none" w="sm" len="sm"/>
            <a:tailEnd type="none" w="sm" len="sm"/>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94" name="Google Shape;94;p13"/>
          <p:cNvSpPr/>
          <p:nvPr/>
        </p:nvSpPr>
        <p:spPr>
          <a:xfrm>
            <a:off x="9235014" y="2872"/>
            <a:ext cx="2951163" cy="2555325"/>
          </a:xfrm>
          <a:custGeom>
            <a:avLst/>
            <a:gdLst/>
            <a:ahLst/>
            <a:cxnLst/>
            <a:rect l="l" t="t" r="r" b="b"/>
            <a:pathLst>
              <a:path w="620" h="536" extrusionOk="0">
                <a:moveTo>
                  <a:pt x="620" y="536"/>
                </a:moveTo>
                <a:cubicBezTo>
                  <a:pt x="404" y="314"/>
                  <a:pt x="196" y="138"/>
                  <a:pt x="0" y="0"/>
                </a:cubicBezTo>
              </a:path>
            </a:pathLst>
          </a:custGeom>
          <a:noFill/>
          <a:ln w="9525" cap="flat" cmpd="sng">
            <a:solidFill>
              <a:schemeClr val="dk1">
                <a:alpha val="20000"/>
              </a:schemeClr>
            </a:solidFill>
            <a:prstDash val="solid"/>
            <a:miter lim="800000"/>
            <a:headEnd type="none" w="sm" len="sm"/>
            <a:tailEnd type="none" w="sm" len="sm"/>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95" name="Google Shape;95;p13"/>
          <p:cNvSpPr txBox="1">
            <a:spLocks noGrp="1"/>
          </p:cNvSpPr>
          <p:nvPr>
            <p:ph type="ctrTitle"/>
          </p:nvPr>
        </p:nvSpPr>
        <p:spPr>
          <a:xfrm>
            <a:off x="8842248" y="1481328"/>
            <a:ext cx="2926080" cy="2468880"/>
          </a:xfrm>
          <a:prstGeom prst="rect">
            <a:avLst/>
          </a:prstGeom>
          <a:noFill/>
          <a:ln>
            <a:noFill/>
          </a:ln>
        </p:spPr>
        <p:txBody>
          <a:bodyPr spcFirstLastPara="1" wrap="square" lIns="91425" tIns="45700" rIns="91425" bIns="45700" anchor="b" anchorCtr="0">
            <a:normAutofit/>
          </a:bodyPr>
          <a:lstStyle/>
          <a:p>
            <a:pPr marL="0" lvl="0" indent="0" algn="l" rtl="0">
              <a:lnSpc>
                <a:spcPct val="90000"/>
              </a:lnSpc>
              <a:spcBef>
                <a:spcPts val="0"/>
              </a:spcBef>
              <a:spcAft>
                <a:spcPts val="0"/>
              </a:spcAft>
              <a:buClr>
                <a:schemeClr val="dk1"/>
              </a:buClr>
              <a:buSzPts val="4000"/>
              <a:buFont typeface="Calibri"/>
              <a:buNone/>
            </a:pPr>
            <a:r>
              <a:rPr lang="iw-IL" sz="4000"/>
              <a:t>ניסוי חקר כיתה ח</a:t>
            </a:r>
            <a:endParaRPr sz="4000"/>
          </a:p>
        </p:txBody>
      </p:sp>
      <p:sp>
        <p:nvSpPr>
          <p:cNvPr id="96" name="Google Shape;96;p13"/>
          <p:cNvSpPr txBox="1">
            <a:spLocks noGrp="1"/>
          </p:cNvSpPr>
          <p:nvPr>
            <p:ph type="subTitle" idx="1"/>
          </p:nvPr>
        </p:nvSpPr>
        <p:spPr>
          <a:xfrm>
            <a:off x="8842248" y="4078224"/>
            <a:ext cx="2926080" cy="1307592"/>
          </a:xfrm>
          <a:prstGeom prst="rect">
            <a:avLst/>
          </a:prstGeom>
          <a:noFill/>
          <a:ln>
            <a:noFill/>
          </a:ln>
        </p:spPr>
        <p:txBody>
          <a:bodyPr spcFirstLastPara="1" wrap="square" lIns="91425" tIns="45700" rIns="91425" bIns="45700" anchor="t" anchorCtr="0">
            <a:noAutofit/>
          </a:bodyPr>
          <a:lstStyle/>
          <a:p>
            <a:pPr marL="0" lvl="0" indent="0" algn="l" rtl="1">
              <a:lnSpc>
                <a:spcPct val="90000"/>
              </a:lnSpc>
              <a:spcBef>
                <a:spcPts val="0"/>
              </a:spcBef>
              <a:spcAft>
                <a:spcPts val="0"/>
              </a:spcAft>
              <a:buClr>
                <a:schemeClr val="dk1"/>
              </a:buClr>
              <a:buSzPts val="3200"/>
              <a:buFont typeface="Arial"/>
              <a:buNone/>
            </a:pPr>
            <a:r>
              <a:rPr lang="iw-IL" sz="3200"/>
              <a:t>השקיית זרעי חיטה בסוגים שונים של מים אפורים</a:t>
            </a:r>
            <a:endParaRPr sz="3200"/>
          </a:p>
        </p:txBody>
      </p:sp>
      <p:sp>
        <p:nvSpPr>
          <p:cNvPr id="97" name="Google Shape;97;p13"/>
          <p:cNvSpPr/>
          <p:nvPr/>
        </p:nvSpPr>
        <p:spPr>
          <a:xfrm>
            <a:off x="10020826" y="-1916"/>
            <a:ext cx="2165350" cy="1358265"/>
          </a:xfrm>
          <a:custGeom>
            <a:avLst/>
            <a:gdLst/>
            <a:ahLst/>
            <a:cxnLst/>
            <a:rect l="l" t="t" r="r" b="b"/>
            <a:pathLst>
              <a:path w="455" h="285" extrusionOk="0">
                <a:moveTo>
                  <a:pt x="0" y="0"/>
                </a:moveTo>
                <a:cubicBezTo>
                  <a:pt x="153" y="85"/>
                  <a:pt x="308" y="180"/>
                  <a:pt x="455" y="285"/>
                </a:cubicBezTo>
              </a:path>
            </a:pathLst>
          </a:custGeom>
          <a:noFill/>
          <a:ln w="9525" cap="flat" cmpd="sng">
            <a:solidFill>
              <a:schemeClr val="dk1">
                <a:alpha val="20000"/>
              </a:schemeClr>
            </a:solidFill>
            <a:prstDash val="dash"/>
            <a:miter lim="800000"/>
            <a:headEnd type="none" w="sm" len="sm"/>
            <a:tailEnd type="none" w="sm" len="sm"/>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98" name="Google Shape;98;p13"/>
          <p:cNvSpPr/>
          <p:nvPr/>
        </p:nvSpPr>
        <p:spPr>
          <a:xfrm>
            <a:off x="11290826" y="-1916"/>
            <a:ext cx="895350" cy="534687"/>
          </a:xfrm>
          <a:custGeom>
            <a:avLst/>
            <a:gdLst/>
            <a:ahLst/>
            <a:cxnLst/>
            <a:rect l="l" t="t" r="r" b="b"/>
            <a:pathLst>
              <a:path w="188" h="112" extrusionOk="0">
                <a:moveTo>
                  <a:pt x="0" y="0"/>
                </a:moveTo>
                <a:cubicBezTo>
                  <a:pt x="63" y="36"/>
                  <a:pt x="126" y="73"/>
                  <a:pt x="188" y="112"/>
                </a:cubicBezTo>
              </a:path>
            </a:pathLst>
          </a:custGeom>
          <a:noFill/>
          <a:ln w="9525" cap="flat" cmpd="sng">
            <a:solidFill>
              <a:schemeClr val="dk1">
                <a:alpha val="20000"/>
              </a:schemeClr>
            </a:solidFill>
            <a:prstDash val="solid"/>
            <a:miter lim="800000"/>
            <a:headEnd type="none" w="sm" len="sm"/>
            <a:tailEnd type="none" w="sm" len="sm"/>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99" name="Google Shape;99;p13"/>
          <p:cNvSpPr/>
          <p:nvPr/>
        </p:nvSpPr>
        <p:spPr>
          <a:xfrm rot="-668471">
            <a:off x="752078" y="2218040"/>
            <a:ext cx="4418757" cy="4259609"/>
          </a:xfrm>
          <a:custGeom>
            <a:avLst/>
            <a:gdLst/>
            <a:ahLst/>
            <a:cxnLst/>
            <a:rect l="l" t="t" r="r" b="b"/>
            <a:pathLst>
              <a:path w="4507111" h="4344781" extrusionOk="0">
                <a:moveTo>
                  <a:pt x="404107" y="0"/>
                </a:moveTo>
                <a:lnTo>
                  <a:pt x="371857" y="117359"/>
                </a:lnTo>
                <a:cubicBezTo>
                  <a:pt x="333827" y="278567"/>
                  <a:pt x="311875" y="450459"/>
                  <a:pt x="307833" y="632970"/>
                </a:cubicBezTo>
                <a:cubicBezTo>
                  <a:pt x="264711" y="2579752"/>
                  <a:pt x="2253987" y="3769243"/>
                  <a:pt x="3569418" y="4141149"/>
                </a:cubicBezTo>
                <a:cubicBezTo>
                  <a:pt x="3816061" y="4210881"/>
                  <a:pt x="4114807" y="4279754"/>
                  <a:pt x="4440861" y="4332480"/>
                </a:cubicBezTo>
                <a:lnTo>
                  <a:pt x="4507111" y="4341752"/>
                </a:lnTo>
                <a:lnTo>
                  <a:pt x="4296045" y="4344781"/>
                </a:lnTo>
                <a:cubicBezTo>
                  <a:pt x="4097363" y="4343711"/>
                  <a:pt x="3912623" y="4335104"/>
                  <a:pt x="3749565" y="4321853"/>
                </a:cubicBezTo>
                <a:cubicBezTo>
                  <a:pt x="2445102" y="4215850"/>
                  <a:pt x="356405" y="3466499"/>
                  <a:pt x="36764" y="1629794"/>
                </a:cubicBezTo>
                <a:cubicBezTo>
                  <a:pt x="-63123" y="1055823"/>
                  <a:pt x="45741" y="555869"/>
                  <a:pt x="300069" y="144750"/>
                </a:cubicBezTo>
                <a:close/>
              </a:path>
            </a:pathLst>
          </a:custGeom>
          <a:solidFill>
            <a:schemeClr val="dk1">
              <a:alpha val="69803"/>
            </a:schemeClr>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sz="1800" b="0" i="0" u="none" strike="noStrike" cap="none">
              <a:solidFill>
                <a:srgbClr val="FFFFFF"/>
              </a:solidFill>
              <a:latin typeface="Rockwell"/>
              <a:ea typeface="Rockwell"/>
              <a:cs typeface="Rockwell"/>
              <a:sym typeface="Rockwell"/>
            </a:endParaRPr>
          </a:p>
        </p:txBody>
      </p:sp>
      <p:pic>
        <p:nvPicPr>
          <p:cNvPr id="100" name="Google Shape;100;p13" descr="חלקי גרעין החיטה והקשר לאפייה - מאמר חובה לכל אופה | האופה"/>
          <p:cNvPicPr preferRelativeResize="0"/>
          <p:nvPr/>
        </p:nvPicPr>
        <p:blipFill rotWithShape="1">
          <a:blip r:embed="rId3">
            <a:alphaModFix/>
          </a:blip>
          <a:srcRect l="3328"/>
          <a:stretch/>
        </p:blipFill>
        <p:spPr>
          <a:xfrm>
            <a:off x="921910" y="465243"/>
            <a:ext cx="7761924" cy="5343065"/>
          </a:xfrm>
          <a:custGeom>
            <a:avLst/>
            <a:gdLst/>
            <a:ahLst/>
            <a:cxnLst/>
            <a:rect l="l" t="t" r="r" b="b"/>
            <a:pathLst>
              <a:path w="7761924" h="5343065" extrusionOk="0">
                <a:moveTo>
                  <a:pt x="3025687" y="76"/>
                </a:moveTo>
                <a:cubicBezTo>
                  <a:pt x="3140786" y="756"/>
                  <a:pt x="3256631" y="6055"/>
                  <a:pt x="3372722" y="16088"/>
                </a:cubicBezTo>
                <a:cubicBezTo>
                  <a:pt x="5230178" y="176616"/>
                  <a:pt x="7761924" y="1424594"/>
                  <a:pt x="7761924" y="3316816"/>
                </a:cubicBezTo>
                <a:cubicBezTo>
                  <a:pt x="7646022" y="5237647"/>
                  <a:pt x="4988715" y="5423921"/>
                  <a:pt x="3701109" y="5320611"/>
                </a:cubicBezTo>
                <a:cubicBezTo>
                  <a:pt x="2413504" y="5217301"/>
                  <a:pt x="351800" y="4486992"/>
                  <a:pt x="36290" y="2696959"/>
                </a:cubicBezTo>
                <a:cubicBezTo>
                  <a:pt x="-259500" y="1018804"/>
                  <a:pt x="1299198" y="-10133"/>
                  <a:pt x="3025687" y="76"/>
                </a:cubicBezTo>
                <a:close/>
              </a:path>
            </a:pathLst>
          </a:custGeom>
          <a:noFill/>
          <a:ln>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1500"/>
                                  </p:stCondLst>
                                  <p:childTnLst>
                                    <p:set>
                                      <p:cBhvr>
                                        <p:cTn id="6" dur="1" fill="hold">
                                          <p:stCondLst>
                                            <p:cond delay="0"/>
                                          </p:stCondLst>
                                        </p:cTn>
                                        <p:tgtEl>
                                          <p:spTgt spid="96">
                                            <p:txEl>
                                              <p:pRg st="0" end="0"/>
                                            </p:txEl>
                                          </p:spTgt>
                                        </p:tgtEl>
                                        <p:attrNameLst>
                                          <p:attrName>style.visibility</p:attrName>
                                        </p:attrNameLst>
                                      </p:cBhvr>
                                      <p:to>
                                        <p:strVal val="visible"/>
                                      </p:to>
                                    </p:set>
                                    <p:animEffect transition="in" filter="fade">
                                      <p:cBhvr>
                                        <p:cTn id="7" dur="700"/>
                                        <p:tgtEl>
                                          <p:spTgt spid="96">
                                            <p:txEl>
                                              <p:pRg st="0" end="0"/>
                                            </p:txEl>
                                          </p:spTgt>
                                        </p:tgtEl>
                                      </p:cBhvr>
                                    </p:animEffect>
                                  </p:childTnLst>
                                </p:cTn>
                              </p:par>
                              <p:par>
                                <p:cTn id="8" presetID="10" presetClass="entr" presetSubtype="0" fill="hold" nodeType="withEffect">
                                  <p:stCondLst>
                                    <p:cond delay="1000"/>
                                  </p:stCondLst>
                                  <p:childTnLst>
                                    <p:set>
                                      <p:cBhvr>
                                        <p:cTn id="9" dur="1" fill="hold">
                                          <p:stCondLst>
                                            <p:cond delay="0"/>
                                          </p:stCondLst>
                                        </p:cTn>
                                        <p:tgtEl>
                                          <p:spTgt spid="95"/>
                                        </p:tgtEl>
                                        <p:attrNameLst>
                                          <p:attrName>style.visibility</p:attrName>
                                        </p:attrNameLst>
                                      </p:cBhvr>
                                      <p:to>
                                        <p:strVal val="visible"/>
                                      </p:to>
                                    </p:set>
                                    <p:animEffect transition="in" filter="fade">
                                      <p:cBhvr>
                                        <p:cTn id="10" dur="700"/>
                                        <p:tgtEl>
                                          <p:spTgt spid="9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lt2"/>
        </a:solidFill>
        <a:effectLst/>
      </p:bgPr>
    </p:bg>
    <p:spTree>
      <p:nvGrpSpPr>
        <p:cNvPr id="1" name="Shape 104"/>
        <p:cNvGrpSpPr/>
        <p:nvPr/>
      </p:nvGrpSpPr>
      <p:grpSpPr>
        <a:xfrm>
          <a:off x="0" y="0"/>
          <a:ext cx="0" cy="0"/>
          <a:chOff x="0" y="0"/>
          <a:chExt cx="0" cy="0"/>
        </a:xfrm>
      </p:grpSpPr>
      <p:sp>
        <p:nvSpPr>
          <p:cNvPr id="105" name="Google Shape;105;p14"/>
          <p:cNvSpPr/>
          <p:nvPr/>
        </p:nvSpPr>
        <p:spPr>
          <a:xfrm>
            <a:off x="0" y="0"/>
            <a:ext cx="12192000" cy="6858000"/>
          </a:xfrm>
          <a:prstGeom prst="rect">
            <a:avLst/>
          </a:prstGeom>
          <a:solidFill>
            <a:srgbClr val="364F1B"/>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06" name="Google Shape;106;p14"/>
          <p:cNvSpPr txBox="1">
            <a:spLocks noGrp="1"/>
          </p:cNvSpPr>
          <p:nvPr>
            <p:ph type="title"/>
          </p:nvPr>
        </p:nvSpPr>
        <p:spPr>
          <a:xfrm>
            <a:off x="9093496" y="618681"/>
            <a:ext cx="2613872" cy="4794567"/>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FFFFFF"/>
              </a:buClr>
              <a:buSzPts val="3600"/>
              <a:buFont typeface="Calibri"/>
              <a:buNone/>
            </a:pPr>
            <a:r>
              <a:rPr lang="iw-IL" sz="3600">
                <a:solidFill>
                  <a:srgbClr val="FFFFFF"/>
                </a:solidFill>
              </a:rPr>
              <a:t>מים אפורים</a:t>
            </a:r>
            <a:endParaRPr/>
          </a:p>
        </p:txBody>
      </p:sp>
      <p:sp>
        <p:nvSpPr>
          <p:cNvPr id="107" name="Google Shape;107;p14"/>
          <p:cNvSpPr/>
          <p:nvPr/>
        </p:nvSpPr>
        <p:spPr>
          <a:xfrm>
            <a:off x="493354" y="484632"/>
            <a:ext cx="8129016" cy="5724144"/>
          </a:xfrm>
          <a:prstGeom prst="roundRect">
            <a:avLst>
              <a:gd name="adj" fmla="val 0"/>
            </a:avLst>
          </a:prstGeom>
          <a:solidFill>
            <a:srgbClr val="FFFFFF"/>
          </a:solidFill>
          <a:ln w="9525" cap="flat" cmpd="sng">
            <a:solidFill>
              <a:srgbClr val="C8CACA"/>
            </a:solidFill>
            <a:prstDash val="solid"/>
            <a:miter lim="800000"/>
            <a:headEnd type="none" w="sm" len="sm"/>
            <a:tailEnd type="none" w="sm" len="sm"/>
          </a:ln>
          <a:effectLst>
            <a:outerShdw blurRad="57150" dist="19050" dir="5400000" algn="t" rotWithShape="0">
              <a:srgbClr val="000000">
                <a:alpha val="62745"/>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pic>
        <p:nvPicPr>
          <p:cNvPr id="108" name="Google Shape;108;p14" descr="שימוש חוזר של מים אפורים | CivilEng - מובילים שינויי בענף הבנייה"/>
          <p:cNvPicPr preferRelativeResize="0">
            <a:picLocks noGrp="1"/>
          </p:cNvPicPr>
          <p:nvPr>
            <p:ph type="body" idx="1"/>
          </p:nvPr>
        </p:nvPicPr>
        <p:blipFill rotWithShape="1">
          <a:blip r:embed="rId3">
            <a:alphaModFix/>
          </a:blip>
          <a:srcRect b="945"/>
          <a:stretch/>
        </p:blipFill>
        <p:spPr>
          <a:xfrm>
            <a:off x="976251" y="942538"/>
            <a:ext cx="7163222" cy="4808332"/>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12"/>
        <p:cNvGrpSpPr/>
        <p:nvPr/>
      </p:nvGrpSpPr>
      <p:grpSpPr>
        <a:xfrm>
          <a:off x="0" y="0"/>
          <a:ext cx="0" cy="0"/>
          <a:chOff x="0" y="0"/>
          <a:chExt cx="0" cy="0"/>
        </a:xfrm>
      </p:grpSpPr>
      <p:sp>
        <p:nvSpPr>
          <p:cNvPr id="113" name="Google Shape;113;p15"/>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dk1"/>
              </a:buClr>
              <a:buSzPts val="4400"/>
              <a:buFont typeface="Calibri"/>
              <a:buNone/>
            </a:pPr>
            <a:r>
              <a:rPr lang="iw-IL"/>
              <a:t>הכנה והסברים לקראת הניסוי במעבדה</a:t>
            </a:r>
            <a:endParaRPr/>
          </a:p>
        </p:txBody>
      </p:sp>
      <p:sp>
        <p:nvSpPr>
          <p:cNvPr id="114" name="Google Shape;114;p15"/>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fontScale="92500"/>
          </a:bodyPr>
          <a:lstStyle/>
          <a:p>
            <a:pPr marL="228600" lvl="0" indent="-228600" algn="ctr" rtl="0">
              <a:lnSpc>
                <a:spcPct val="90000"/>
              </a:lnSpc>
              <a:spcBef>
                <a:spcPts val="0"/>
              </a:spcBef>
              <a:spcAft>
                <a:spcPts val="0"/>
              </a:spcAft>
              <a:buClr>
                <a:srgbClr val="74B304"/>
              </a:buClr>
              <a:buSzPct val="100000"/>
              <a:buChar char="•"/>
            </a:pPr>
            <a:r>
              <a:rPr lang="iw-IL" b="1" i="0" dirty="0">
                <a:solidFill>
                  <a:srgbClr val="74B304"/>
                </a:solidFill>
                <a:latin typeface="Arial"/>
                <a:ea typeface="Arial"/>
                <a:cs typeface="Arial"/>
                <a:sym typeface="Arial"/>
              </a:rPr>
              <a:t>גוונים של אפור</a:t>
            </a:r>
            <a:endParaRPr dirty="0"/>
          </a:p>
          <a:p>
            <a:pPr marL="0" lvl="0" indent="0" algn="ctr" rtl="0">
              <a:lnSpc>
                <a:spcPct val="90000"/>
              </a:lnSpc>
              <a:spcBef>
                <a:spcPts val="1000"/>
              </a:spcBef>
              <a:spcAft>
                <a:spcPts val="0"/>
              </a:spcAft>
              <a:buClr>
                <a:srgbClr val="000000"/>
              </a:buClr>
              <a:buSzPct val="100000"/>
              <a:buNone/>
            </a:pPr>
            <a:r>
              <a:rPr lang="iw-IL" b="0" i="0" dirty="0">
                <a:solidFill>
                  <a:srgbClr val="000000"/>
                </a:solidFill>
                <a:latin typeface="Open Sans"/>
                <a:ea typeface="Open Sans"/>
                <a:cs typeface="Open Sans"/>
                <a:sym typeface="Open Sans"/>
              </a:rPr>
              <a:t>בגלל חוסר במים אנחנו מחויבים לחסכון במים בגינה, במיוחד לאור מחירם הגבוה. אחת השיטות לכך, היא למחזר את המים האפורים ולהשתמש בהם להשקיה. כיצד עושים זאת? </a:t>
            </a:r>
            <a:br>
              <a:rPr lang="iw-IL" b="0" i="0" dirty="0">
                <a:solidFill>
                  <a:srgbClr val="000000"/>
                </a:solidFill>
                <a:latin typeface="Open Sans"/>
                <a:ea typeface="Open Sans"/>
                <a:cs typeface="Open Sans"/>
                <a:sym typeface="Open Sans"/>
              </a:rPr>
            </a:br>
            <a:endParaRPr b="0" i="0" dirty="0">
              <a:solidFill>
                <a:srgbClr val="000000"/>
              </a:solidFill>
              <a:latin typeface="Open Sans"/>
              <a:ea typeface="Open Sans"/>
              <a:cs typeface="Open Sans"/>
              <a:sym typeface="Open Sans"/>
            </a:endParaRPr>
          </a:p>
          <a:p>
            <a:pPr marL="0" lvl="0" indent="0" algn="ctr" rtl="0">
              <a:lnSpc>
                <a:spcPct val="90000"/>
              </a:lnSpc>
              <a:spcBef>
                <a:spcPts val="1000"/>
              </a:spcBef>
              <a:spcAft>
                <a:spcPts val="0"/>
              </a:spcAft>
              <a:buClr>
                <a:srgbClr val="000000"/>
              </a:buClr>
              <a:buSzPct val="100000"/>
              <a:buNone/>
            </a:pPr>
            <a:r>
              <a:rPr lang="iw-IL" b="0" i="0" dirty="0">
                <a:solidFill>
                  <a:srgbClr val="000000"/>
                </a:solidFill>
                <a:latin typeface="Open Sans"/>
                <a:ea typeface="Open Sans"/>
                <a:cs typeface="Open Sans"/>
                <a:sym typeface="Open Sans"/>
              </a:rPr>
              <a:t> מי שרוצה לקיים גינה פורחת ומלבלבת, נדרש להשקעה לא קטנה בהשקיית הגינה.</a:t>
            </a:r>
            <a:br>
              <a:rPr lang="iw-IL" b="0" i="0" dirty="0">
                <a:solidFill>
                  <a:srgbClr val="000000"/>
                </a:solidFill>
                <a:latin typeface="Open Sans"/>
                <a:ea typeface="Open Sans"/>
                <a:cs typeface="Open Sans"/>
                <a:sym typeface="Open Sans"/>
              </a:rPr>
            </a:br>
            <a:r>
              <a:rPr lang="iw-IL" b="0" i="0" dirty="0">
                <a:solidFill>
                  <a:srgbClr val="000000"/>
                </a:solidFill>
                <a:latin typeface="Open Sans"/>
                <a:ea typeface="Open Sans"/>
                <a:cs typeface="Open Sans"/>
                <a:sym typeface="Open Sans"/>
              </a:rPr>
              <a:t>מחירי המים העולים מחייבים אותנו לנקוט בצעדי חסכון והתייעלות בשימוש במים באופן שוטף. מעבר לצעדים המקובלים של שיפור מערכות ההשקיה ושתילת צמחים חסכוניים במים, ניתן גם להקים מערכות ביתיות </a:t>
            </a:r>
            <a:r>
              <a:rPr lang="iw-IL" b="0" i="0" dirty="0" err="1">
                <a:solidFill>
                  <a:srgbClr val="000000"/>
                </a:solidFill>
                <a:latin typeface="Open Sans"/>
                <a:ea typeface="Open Sans"/>
                <a:cs typeface="Open Sans"/>
                <a:sym typeface="Open Sans"/>
              </a:rPr>
              <a:t>למיחזור</a:t>
            </a:r>
            <a:r>
              <a:rPr lang="iw-IL" b="0" i="0" dirty="0">
                <a:solidFill>
                  <a:srgbClr val="000000"/>
                </a:solidFill>
                <a:latin typeface="Open Sans"/>
                <a:ea typeface="Open Sans"/>
                <a:cs typeface="Open Sans"/>
                <a:sym typeface="Open Sans"/>
              </a:rPr>
              <a:t> מים ולהשתמש בהם לצרכי הגינה. מעבר לחסכון, המים המושבים מכילים חומרים המסייעים להשבחת הקרקע ובכך נחסך הצורך בשימוש בחומרי דישון שונים.</a:t>
            </a:r>
            <a:endParaRPr dirty="0"/>
          </a:p>
          <a:p>
            <a:pPr marL="228600" lvl="0" indent="-64135" algn="ctr" rtl="1">
              <a:lnSpc>
                <a:spcPct val="90000"/>
              </a:lnSpc>
              <a:spcBef>
                <a:spcPts val="1000"/>
              </a:spcBef>
              <a:spcAft>
                <a:spcPts val="0"/>
              </a:spcAft>
              <a:buClr>
                <a:schemeClr val="dk1"/>
              </a:buClr>
              <a:buSzPct val="100000"/>
              <a:buFont typeface="Arial"/>
              <a:buNone/>
            </a:pPr>
            <a:endParaRP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sp>
        <p:nvSpPr>
          <p:cNvPr id="119" name="Google Shape;119;p16"/>
          <p:cNvSpPr txBox="1">
            <a:spLocks noGrp="1"/>
          </p:cNvSpPr>
          <p:nvPr>
            <p:ph type="title"/>
          </p:nvPr>
        </p:nvSpPr>
        <p:spPr>
          <a:xfrm>
            <a:off x="838200" y="-183515"/>
            <a:ext cx="10515600" cy="1325563"/>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dk1"/>
              </a:buClr>
              <a:buSzPts val="4400"/>
              <a:buFont typeface="Calibri"/>
              <a:buNone/>
            </a:pPr>
            <a:r>
              <a:rPr lang="iw-IL"/>
              <a:t>קצת מידע</a:t>
            </a:r>
            <a:endParaRPr/>
          </a:p>
        </p:txBody>
      </p:sp>
      <p:sp>
        <p:nvSpPr>
          <p:cNvPr id="120" name="Google Shape;120;p16"/>
          <p:cNvSpPr txBox="1">
            <a:spLocks noGrp="1"/>
          </p:cNvSpPr>
          <p:nvPr>
            <p:ph type="body" idx="1"/>
          </p:nvPr>
        </p:nvSpPr>
        <p:spPr>
          <a:xfrm>
            <a:off x="838200" y="788670"/>
            <a:ext cx="10515600" cy="5388293"/>
          </a:xfrm>
          <a:prstGeom prst="rect">
            <a:avLst/>
          </a:prstGeom>
          <a:noFill/>
          <a:ln>
            <a:noFill/>
          </a:ln>
        </p:spPr>
        <p:txBody>
          <a:bodyPr spcFirstLastPara="1" wrap="square" lIns="91425" tIns="45700" rIns="91425" bIns="45700" anchor="t" anchorCtr="0">
            <a:normAutofit/>
          </a:bodyPr>
          <a:lstStyle/>
          <a:p>
            <a:pPr marL="228600" lvl="0" indent="-228600" algn="r" rtl="1">
              <a:lnSpc>
                <a:spcPct val="90000"/>
              </a:lnSpc>
              <a:spcBef>
                <a:spcPts val="0"/>
              </a:spcBef>
              <a:spcAft>
                <a:spcPts val="0"/>
              </a:spcAft>
              <a:buClr>
                <a:schemeClr val="dk1"/>
              </a:buClr>
              <a:buSzPct val="100000"/>
              <a:buFont typeface="Arial"/>
              <a:buChar char="•"/>
            </a:pPr>
            <a:r>
              <a:rPr lang="iw-IL" dirty="0"/>
              <a:t>נביטה היא שלב המעבר מזרע לצמח. זהו תהליך בו העובר שבזרע עובר ממצב תרדמה למצב של פעילות פיסיולוגית מואצת, כתוצאה משינוי בתנאים הסביבתיים. </a:t>
            </a:r>
            <a:endParaRPr dirty="0"/>
          </a:p>
          <a:p>
            <a:pPr marL="228600" lvl="0" indent="-228600" algn="r" rtl="1">
              <a:lnSpc>
                <a:spcPct val="90000"/>
              </a:lnSpc>
              <a:spcBef>
                <a:spcPts val="1000"/>
              </a:spcBef>
              <a:spcAft>
                <a:spcPts val="0"/>
              </a:spcAft>
              <a:buClr>
                <a:schemeClr val="dk1"/>
              </a:buClr>
              <a:buSzPct val="100000"/>
              <a:buFont typeface="Arial"/>
              <a:buChar char="•"/>
            </a:pPr>
            <a:r>
              <a:rPr lang="iw-IL" dirty="0"/>
              <a:t>שלוש הדרישות המינימליות לתחילת תהליך הנביטה הן: מים, אויר וטמפרטורה מתאימה. </a:t>
            </a:r>
            <a:endParaRPr lang="en-US" dirty="0"/>
          </a:p>
          <a:p>
            <a:pPr marL="228600" lvl="0" indent="-228600" algn="r" rtl="1">
              <a:lnSpc>
                <a:spcPct val="90000"/>
              </a:lnSpc>
              <a:spcBef>
                <a:spcPts val="1000"/>
              </a:spcBef>
              <a:spcAft>
                <a:spcPts val="0"/>
              </a:spcAft>
              <a:buClr>
                <a:schemeClr val="dk1"/>
              </a:buClr>
              <a:buSzPct val="100000"/>
              <a:buFont typeface="Arial"/>
              <a:buChar char="•"/>
            </a:pPr>
            <a:r>
              <a:rPr lang="he-IL" dirty="0"/>
              <a:t>קישור לסרטון : </a:t>
            </a:r>
            <a:r>
              <a:rPr lang="he-IL" dirty="0">
                <a:hlinkClick r:id="rId3"/>
              </a:rPr>
              <a:t>נביטת שעועית</a:t>
            </a:r>
            <a:endParaRPr lang="en-US" dirty="0"/>
          </a:p>
          <a:p>
            <a:pPr marL="228600" lvl="0" indent="-228600" algn="r" rtl="1">
              <a:lnSpc>
                <a:spcPct val="90000"/>
              </a:lnSpc>
              <a:spcBef>
                <a:spcPts val="1000"/>
              </a:spcBef>
              <a:spcAft>
                <a:spcPts val="0"/>
              </a:spcAft>
              <a:buClr>
                <a:schemeClr val="dk1"/>
              </a:buClr>
              <a:buSzPct val="100000"/>
              <a:buFont typeface="Arial"/>
              <a:buChar char="•"/>
            </a:pPr>
            <a:r>
              <a:rPr lang="iw-IL" dirty="0"/>
              <a:t>בניסוי אנחנו משתמשים בזרעי חיטה. חיטה שייכת למשפחת הדגניים והיא אחד מהגידולים החקלאיים החשובים בעולם עם היקף שטחי גידול יותר מכל גידול חקלאי אחר וייצור שנתי של 736 מיליון טון. גידול החיטה בארץ משתרע על מיליון דונם עם ייצור שמגיע עד כ- 000,200 טון גרעינים.</a:t>
            </a:r>
            <a:endParaRP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24"/>
        <p:cNvGrpSpPr/>
        <p:nvPr/>
      </p:nvGrpSpPr>
      <p:grpSpPr>
        <a:xfrm>
          <a:off x="0" y="0"/>
          <a:ext cx="0" cy="0"/>
          <a:chOff x="0" y="0"/>
          <a:chExt cx="0" cy="0"/>
        </a:xfrm>
      </p:grpSpPr>
      <p:sp>
        <p:nvSpPr>
          <p:cNvPr id="125" name="Google Shape;125;p17"/>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dk1"/>
              </a:buClr>
              <a:buSzPts val="4400"/>
              <a:buFont typeface="Calibri"/>
              <a:buNone/>
            </a:pPr>
            <a:r>
              <a:rPr lang="iw-IL" dirty="0"/>
              <a:t>שאלת החקר: כיצד תשפיע </a:t>
            </a:r>
            <a:r>
              <a:rPr lang="iw-IL" dirty="0" err="1"/>
              <a:t>השקייה</a:t>
            </a:r>
            <a:r>
              <a:rPr lang="iw-IL" dirty="0"/>
              <a:t> במים אפורים על קצב נביטת זרעי חיטה?</a:t>
            </a:r>
            <a:endParaRPr dirty="0"/>
          </a:p>
        </p:txBody>
      </p:sp>
      <p:sp>
        <p:nvSpPr>
          <p:cNvPr id="126" name="Google Shape;126;p17"/>
          <p:cNvSpPr txBox="1">
            <a:spLocks noGrp="1"/>
          </p:cNvSpPr>
          <p:nvPr>
            <p:ph type="body" idx="1"/>
          </p:nvPr>
        </p:nvSpPr>
        <p:spPr>
          <a:xfrm>
            <a:off x="838200" y="1690688"/>
            <a:ext cx="10515600" cy="4486275"/>
          </a:xfrm>
          <a:prstGeom prst="rect">
            <a:avLst/>
          </a:prstGeom>
          <a:noFill/>
          <a:ln>
            <a:noFill/>
          </a:ln>
        </p:spPr>
        <p:txBody>
          <a:bodyPr spcFirstLastPara="1" wrap="square" lIns="91425" tIns="45700" rIns="91425" bIns="45700" anchor="t" anchorCtr="0">
            <a:normAutofit fontScale="92500"/>
          </a:bodyPr>
          <a:lstStyle/>
          <a:p>
            <a:pPr marL="228600" lvl="0" indent="-228600" algn="r" rtl="1">
              <a:lnSpc>
                <a:spcPct val="90000"/>
              </a:lnSpc>
              <a:spcBef>
                <a:spcPts val="0"/>
              </a:spcBef>
              <a:spcAft>
                <a:spcPts val="0"/>
              </a:spcAft>
              <a:buClr>
                <a:schemeClr val="dk1"/>
              </a:buClr>
              <a:buSzPct val="100000"/>
              <a:buFont typeface="Arial"/>
              <a:buChar char="•"/>
            </a:pPr>
            <a:r>
              <a:rPr lang="iw-IL" b="1" dirty="0"/>
              <a:t>שלבי המחקר:</a:t>
            </a:r>
            <a:endParaRPr b="1" dirty="0"/>
          </a:p>
          <a:p>
            <a:pPr marL="228600" lvl="0" indent="-228600" algn="r" rtl="1">
              <a:lnSpc>
                <a:spcPct val="90000"/>
              </a:lnSpc>
              <a:spcBef>
                <a:spcPts val="1000"/>
              </a:spcBef>
              <a:spcAft>
                <a:spcPts val="0"/>
              </a:spcAft>
              <a:buClr>
                <a:srgbClr val="FF0000"/>
              </a:buClr>
              <a:buSzPct val="100000"/>
              <a:buFont typeface="Arial"/>
              <a:buChar char="•"/>
            </a:pPr>
            <a:r>
              <a:rPr lang="iw-IL" dirty="0">
                <a:solidFill>
                  <a:srgbClr val="FF0000"/>
                </a:solidFill>
              </a:rPr>
              <a:t>קריאת רקע תאורטי </a:t>
            </a:r>
            <a:r>
              <a:rPr lang="iw-IL" dirty="0"/>
              <a:t>וסיכומו באורך של לפחות חצי עמוד. הסיכום יכלול מידע על מים אפורים </a:t>
            </a:r>
            <a:r>
              <a:rPr lang="iw-IL" dirty="0" err="1"/>
              <a:t>והשקייה</a:t>
            </a:r>
            <a:r>
              <a:rPr lang="iw-IL" dirty="0"/>
              <a:t>, בעיית המים בישראל ועוד. </a:t>
            </a:r>
            <a:endParaRPr dirty="0"/>
          </a:p>
          <a:p>
            <a:pPr marL="228600" lvl="0" indent="-228600" algn="r" rtl="1">
              <a:lnSpc>
                <a:spcPct val="90000"/>
              </a:lnSpc>
              <a:spcBef>
                <a:spcPts val="1000"/>
              </a:spcBef>
              <a:spcAft>
                <a:spcPts val="0"/>
              </a:spcAft>
              <a:buClr>
                <a:srgbClr val="FF0000"/>
              </a:buClr>
              <a:buSzPct val="100000"/>
              <a:buFont typeface="Arial"/>
              <a:buChar char="•"/>
            </a:pPr>
            <a:r>
              <a:rPr lang="iw-IL" dirty="0">
                <a:solidFill>
                  <a:srgbClr val="FF0000"/>
                </a:solidFill>
              </a:rPr>
              <a:t>כתיבת השערה</a:t>
            </a:r>
            <a:r>
              <a:rPr lang="iw-IL" dirty="0"/>
              <a:t>- מבוססת על ידע מדעי מקדים שקראתם וסיכמתם בסעיף הקודם.</a:t>
            </a:r>
            <a:endParaRPr dirty="0"/>
          </a:p>
          <a:p>
            <a:pPr marL="228600" lvl="0" indent="-228600" algn="r" rtl="1">
              <a:lnSpc>
                <a:spcPct val="90000"/>
              </a:lnSpc>
              <a:spcBef>
                <a:spcPts val="1000"/>
              </a:spcBef>
              <a:spcAft>
                <a:spcPts val="0"/>
              </a:spcAft>
              <a:buClr>
                <a:srgbClr val="FF0000"/>
              </a:buClr>
              <a:buSzPct val="100000"/>
              <a:buFont typeface="Arial"/>
              <a:buChar char="•"/>
            </a:pPr>
            <a:r>
              <a:rPr lang="iw-IL" dirty="0">
                <a:solidFill>
                  <a:srgbClr val="FF0000"/>
                </a:solidFill>
              </a:rPr>
              <a:t>כתיבת מהלך הניסוי</a:t>
            </a:r>
            <a:r>
              <a:rPr lang="iw-IL" dirty="0"/>
              <a:t>- מופיע בשקף הבא. יש לכתוב אותו בשלבים המותאמים לפעולות שתבצעו. (לקחנו, עשינו, שפכנו, השקנו </a:t>
            </a:r>
            <a:r>
              <a:rPr lang="iw-IL" dirty="0" err="1"/>
              <a:t>וכו</a:t>
            </a:r>
            <a:r>
              <a:rPr lang="iw-IL" dirty="0"/>
              <a:t>)</a:t>
            </a:r>
            <a:endParaRPr dirty="0"/>
          </a:p>
          <a:p>
            <a:pPr marL="228600" lvl="0" indent="-228600" algn="r" rtl="1">
              <a:lnSpc>
                <a:spcPct val="90000"/>
              </a:lnSpc>
              <a:spcBef>
                <a:spcPts val="1000"/>
              </a:spcBef>
              <a:spcAft>
                <a:spcPts val="0"/>
              </a:spcAft>
              <a:buClr>
                <a:srgbClr val="FF0000"/>
              </a:buClr>
              <a:buSzPct val="100000"/>
              <a:buFont typeface="Arial"/>
              <a:buChar char="•"/>
            </a:pPr>
            <a:r>
              <a:rPr lang="iw-IL" dirty="0">
                <a:solidFill>
                  <a:srgbClr val="FF0000"/>
                </a:solidFill>
              </a:rPr>
              <a:t>כתיבת תוצאות בטבלה </a:t>
            </a:r>
            <a:r>
              <a:rPr lang="iw-IL" dirty="0"/>
              <a:t>שתופיע בשקפים הבאים. כל תוצאה במקום המתאים לה. התוצאות יוצגו באחוזים. </a:t>
            </a:r>
            <a:endParaRPr dirty="0"/>
          </a:p>
          <a:p>
            <a:pPr marL="228600" lvl="0" indent="-228600" algn="r" rtl="1">
              <a:lnSpc>
                <a:spcPct val="90000"/>
              </a:lnSpc>
              <a:spcBef>
                <a:spcPts val="1000"/>
              </a:spcBef>
              <a:spcAft>
                <a:spcPts val="0"/>
              </a:spcAft>
              <a:buClr>
                <a:srgbClr val="FF0000"/>
              </a:buClr>
              <a:buSzPct val="100000"/>
              <a:buFont typeface="Arial"/>
              <a:buChar char="•"/>
            </a:pPr>
            <a:r>
              <a:rPr lang="iw-IL" dirty="0">
                <a:solidFill>
                  <a:srgbClr val="FF0000"/>
                </a:solidFill>
              </a:rPr>
              <a:t>בנית גרף משותף </a:t>
            </a:r>
            <a:r>
              <a:rPr lang="iw-IL" dirty="0"/>
              <a:t>לכל הכיתה שמשתמש בממוצע שיתקבל מכלל תוצאות הכיתה. </a:t>
            </a:r>
            <a:endParaRPr dirty="0"/>
          </a:p>
          <a:p>
            <a:pPr marL="228600" lvl="0" indent="-228600" algn="r" rtl="1">
              <a:lnSpc>
                <a:spcPct val="90000"/>
              </a:lnSpc>
              <a:spcBef>
                <a:spcPts val="1000"/>
              </a:spcBef>
              <a:spcAft>
                <a:spcPts val="0"/>
              </a:spcAft>
              <a:buClr>
                <a:srgbClr val="FF0000"/>
              </a:buClr>
              <a:buSzPct val="100000"/>
              <a:buFont typeface="Arial"/>
              <a:buChar char="•"/>
            </a:pPr>
            <a:r>
              <a:rPr lang="iw-IL" dirty="0">
                <a:solidFill>
                  <a:srgbClr val="FF0000"/>
                </a:solidFill>
              </a:rPr>
              <a:t>כתיבת מסקנות </a:t>
            </a:r>
            <a:r>
              <a:rPr lang="iw-IL" dirty="0"/>
              <a:t>משותפות. </a:t>
            </a:r>
            <a:endParaRPr dirty="0"/>
          </a:p>
          <a:p>
            <a:pPr marL="228600" lvl="0" indent="-64135" algn="r" rtl="1">
              <a:lnSpc>
                <a:spcPct val="90000"/>
              </a:lnSpc>
              <a:spcBef>
                <a:spcPts val="1000"/>
              </a:spcBef>
              <a:spcAft>
                <a:spcPts val="0"/>
              </a:spcAft>
              <a:buClr>
                <a:schemeClr val="dk1"/>
              </a:buClr>
              <a:buSzPct val="100000"/>
              <a:buFont typeface="Arial"/>
              <a:buNone/>
            </a:pPr>
            <a:endParaRPr dirty="0"/>
          </a:p>
          <a:p>
            <a:pPr marL="228600" lvl="0" indent="-64135" algn="r" rtl="1">
              <a:lnSpc>
                <a:spcPct val="90000"/>
              </a:lnSpc>
              <a:spcBef>
                <a:spcPts val="1000"/>
              </a:spcBef>
              <a:spcAft>
                <a:spcPts val="0"/>
              </a:spcAft>
              <a:buClr>
                <a:schemeClr val="dk1"/>
              </a:buClr>
              <a:buSzPct val="100000"/>
              <a:buFont typeface="Arial"/>
              <a:buNone/>
            </a:pPr>
            <a:endParaRPr dirty="0"/>
          </a:p>
          <a:p>
            <a:pPr marL="228600" lvl="0" indent="-64135" algn="r" rtl="1">
              <a:lnSpc>
                <a:spcPct val="90000"/>
              </a:lnSpc>
              <a:spcBef>
                <a:spcPts val="1000"/>
              </a:spcBef>
              <a:spcAft>
                <a:spcPts val="0"/>
              </a:spcAft>
              <a:buClr>
                <a:schemeClr val="dk1"/>
              </a:buClr>
              <a:buSzPct val="100000"/>
              <a:buFont typeface="Arial"/>
              <a:buNone/>
            </a:pPr>
            <a:endParaRPr dirty="0"/>
          </a:p>
          <a:p>
            <a:pPr marL="228600" lvl="0" indent="-64135" algn="r" rtl="1">
              <a:lnSpc>
                <a:spcPct val="90000"/>
              </a:lnSpc>
              <a:spcBef>
                <a:spcPts val="1000"/>
              </a:spcBef>
              <a:spcAft>
                <a:spcPts val="0"/>
              </a:spcAft>
              <a:buClr>
                <a:schemeClr val="dk1"/>
              </a:buClr>
              <a:buSzPct val="100000"/>
              <a:buFont typeface="Arial"/>
              <a:buNone/>
            </a:pPr>
            <a:endParaRPr dirty="0"/>
          </a:p>
          <a:p>
            <a:pPr marL="228600" lvl="0" indent="-64135" algn="r" rtl="1">
              <a:lnSpc>
                <a:spcPct val="90000"/>
              </a:lnSpc>
              <a:spcBef>
                <a:spcPts val="1000"/>
              </a:spcBef>
              <a:spcAft>
                <a:spcPts val="0"/>
              </a:spcAft>
              <a:buClr>
                <a:schemeClr val="dk1"/>
              </a:buClr>
              <a:buSzPct val="100000"/>
              <a:buFont typeface="Arial"/>
              <a:buNone/>
            </a:pPr>
            <a:endParaRP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30"/>
        <p:cNvGrpSpPr/>
        <p:nvPr/>
      </p:nvGrpSpPr>
      <p:grpSpPr>
        <a:xfrm>
          <a:off x="0" y="0"/>
          <a:ext cx="0" cy="0"/>
          <a:chOff x="0" y="0"/>
          <a:chExt cx="0" cy="0"/>
        </a:xfrm>
      </p:grpSpPr>
      <p:sp>
        <p:nvSpPr>
          <p:cNvPr id="131" name="Google Shape;131;p18"/>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p>
            <a:pPr marL="0" lvl="0" indent="0" algn="ctr" rtl="1">
              <a:lnSpc>
                <a:spcPct val="90000"/>
              </a:lnSpc>
              <a:spcBef>
                <a:spcPts val="0"/>
              </a:spcBef>
              <a:spcAft>
                <a:spcPts val="0"/>
              </a:spcAft>
              <a:buClr>
                <a:schemeClr val="dk1"/>
              </a:buClr>
              <a:buSzPts val="4400"/>
              <a:buFont typeface="Calibri"/>
              <a:buNone/>
            </a:pPr>
            <a:r>
              <a:rPr lang="iw-IL"/>
              <a:t>מהלך המחקר</a:t>
            </a:r>
            <a:endParaRPr/>
          </a:p>
        </p:txBody>
      </p:sp>
      <p:sp>
        <p:nvSpPr>
          <p:cNvPr id="132" name="Google Shape;132;p18"/>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fontScale="92500" lnSpcReduction="20000"/>
          </a:bodyPr>
          <a:lstStyle/>
          <a:p>
            <a:pPr marL="228600" lvl="0" indent="-228600" algn="r" rtl="1">
              <a:lnSpc>
                <a:spcPct val="90000"/>
              </a:lnSpc>
              <a:spcBef>
                <a:spcPts val="0"/>
              </a:spcBef>
              <a:spcAft>
                <a:spcPts val="0"/>
              </a:spcAft>
              <a:buClr>
                <a:schemeClr val="dk1"/>
              </a:buClr>
              <a:buSzPct val="100000"/>
              <a:buFont typeface="Arial"/>
              <a:buChar char="•"/>
            </a:pPr>
            <a:r>
              <a:rPr lang="iw-IL"/>
              <a:t>מהלך המחקר: הניסוי כולל 5 צלחות חד פעמיות שיחולקו לכל קבוצה . בכל צלחת נזרעו 15 זרעים על מצע של צמר גפן. הצלחות יושקו מידי יום, כאשר 4 צלחות יושקו כל אחת בסוג מים אפורים אחר ואילו צלחת הבקרה תושקה במי ברז. </a:t>
            </a:r>
            <a:endParaRPr/>
          </a:p>
          <a:p>
            <a:pPr marL="0" lvl="0" indent="0" algn="r" rtl="1">
              <a:lnSpc>
                <a:spcPct val="90000"/>
              </a:lnSpc>
              <a:spcBef>
                <a:spcPts val="1000"/>
              </a:spcBef>
              <a:spcAft>
                <a:spcPts val="0"/>
              </a:spcAft>
              <a:buClr>
                <a:schemeClr val="dk1"/>
              </a:buClr>
              <a:buSzPct val="100000"/>
              <a:buNone/>
            </a:pPr>
            <a:r>
              <a:rPr lang="iw-IL" u="sng"/>
              <a:t>סוגי המים האפורים:</a:t>
            </a:r>
            <a:endParaRPr/>
          </a:p>
          <a:p>
            <a:pPr marL="228600" lvl="0" indent="-228600" algn="r" rtl="1">
              <a:lnSpc>
                <a:spcPct val="90000"/>
              </a:lnSpc>
              <a:spcBef>
                <a:spcPts val="1000"/>
              </a:spcBef>
              <a:spcAft>
                <a:spcPts val="0"/>
              </a:spcAft>
              <a:buClr>
                <a:schemeClr val="dk1"/>
              </a:buClr>
              <a:buSzPct val="100000"/>
              <a:buFont typeface="Arial"/>
              <a:buChar char="•"/>
            </a:pPr>
            <a:r>
              <a:rPr lang="iw-IL"/>
              <a:t>תמיסה שמכילה מים וסבון כביסה</a:t>
            </a:r>
            <a:endParaRPr/>
          </a:p>
          <a:p>
            <a:pPr marL="228600" lvl="0" indent="-228600" algn="r" rtl="1">
              <a:lnSpc>
                <a:spcPct val="90000"/>
              </a:lnSpc>
              <a:spcBef>
                <a:spcPts val="1000"/>
              </a:spcBef>
              <a:spcAft>
                <a:spcPts val="0"/>
              </a:spcAft>
              <a:buClr>
                <a:schemeClr val="dk1"/>
              </a:buClr>
              <a:buSzPct val="100000"/>
              <a:buFont typeface="Arial"/>
              <a:buChar char="•"/>
            </a:pPr>
            <a:r>
              <a:rPr lang="iw-IL"/>
              <a:t>תמיסה שמכילה מים וסבון ידיים</a:t>
            </a:r>
            <a:endParaRPr/>
          </a:p>
          <a:p>
            <a:pPr marL="228600" lvl="0" indent="-228600" algn="r" rtl="1">
              <a:lnSpc>
                <a:spcPct val="90000"/>
              </a:lnSpc>
              <a:spcBef>
                <a:spcPts val="1000"/>
              </a:spcBef>
              <a:spcAft>
                <a:spcPts val="0"/>
              </a:spcAft>
              <a:buClr>
                <a:schemeClr val="dk1"/>
              </a:buClr>
              <a:buSzPct val="100000"/>
              <a:buFont typeface="Arial"/>
              <a:buChar char="•"/>
            </a:pPr>
            <a:r>
              <a:rPr lang="iw-IL"/>
              <a:t>תמיסה המכילה מים וסבון כלים</a:t>
            </a:r>
            <a:endParaRPr/>
          </a:p>
          <a:p>
            <a:pPr marL="228600" lvl="0" indent="-228600" algn="r" rtl="1">
              <a:lnSpc>
                <a:spcPct val="90000"/>
              </a:lnSpc>
              <a:spcBef>
                <a:spcPts val="1000"/>
              </a:spcBef>
              <a:spcAft>
                <a:spcPts val="0"/>
              </a:spcAft>
              <a:buClr>
                <a:schemeClr val="dk1"/>
              </a:buClr>
              <a:buSzPct val="100000"/>
              <a:buFont typeface="Arial"/>
              <a:buChar char="•"/>
            </a:pPr>
            <a:r>
              <a:rPr lang="iw-IL"/>
              <a:t>תמיסה המכילה מים, שמפו ומרכך</a:t>
            </a:r>
            <a:endParaRPr/>
          </a:p>
          <a:p>
            <a:pPr marL="0" lvl="0" indent="0" algn="r" rtl="1">
              <a:lnSpc>
                <a:spcPct val="90000"/>
              </a:lnSpc>
              <a:spcBef>
                <a:spcPts val="1000"/>
              </a:spcBef>
              <a:spcAft>
                <a:spcPts val="0"/>
              </a:spcAft>
              <a:buClr>
                <a:schemeClr val="dk1"/>
              </a:buClr>
              <a:buSzPct val="100000"/>
              <a:buNone/>
            </a:pPr>
            <a:r>
              <a:rPr lang="iw-IL"/>
              <a:t>(התמיסות יחכו לכם בבקבוקים מוכנים. יש לערבב לפני ההשקיה.)</a:t>
            </a:r>
            <a:endParaRPr/>
          </a:p>
          <a:p>
            <a:pPr marL="0" lvl="0" indent="0" algn="r" rtl="1">
              <a:lnSpc>
                <a:spcPct val="90000"/>
              </a:lnSpc>
              <a:spcBef>
                <a:spcPts val="1000"/>
              </a:spcBef>
              <a:spcAft>
                <a:spcPts val="0"/>
              </a:spcAft>
              <a:buClr>
                <a:schemeClr val="dk1"/>
              </a:buClr>
              <a:buSzPct val="100000"/>
              <a:buNone/>
            </a:pPr>
            <a:r>
              <a:rPr lang="iw-IL"/>
              <a:t>שימו לב שיש להקפיד להשקות ב 10 מיליליטר בלבד מכל תמיסה. </a:t>
            </a:r>
            <a:endParaRPr/>
          </a:p>
          <a:p>
            <a:pPr marL="228600" lvl="0" indent="-228600" algn="r" rtl="1">
              <a:lnSpc>
                <a:spcPct val="90000"/>
              </a:lnSpc>
              <a:spcBef>
                <a:spcPts val="1000"/>
              </a:spcBef>
              <a:spcAft>
                <a:spcPts val="0"/>
              </a:spcAft>
              <a:buClr>
                <a:schemeClr val="dk1"/>
              </a:buClr>
              <a:buSzPct val="100000"/>
              <a:buFont typeface="Arial"/>
              <a:buChar char="•"/>
            </a:pPr>
            <a:r>
              <a:rPr lang="iw-IL"/>
              <a:t>מידי יום נמדוד אחוז הנביטה.</a:t>
            </a:r>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36"/>
        <p:cNvGrpSpPr/>
        <p:nvPr/>
      </p:nvGrpSpPr>
      <p:grpSpPr>
        <a:xfrm>
          <a:off x="0" y="0"/>
          <a:ext cx="0" cy="0"/>
          <a:chOff x="0" y="0"/>
          <a:chExt cx="0" cy="0"/>
        </a:xfrm>
      </p:grpSpPr>
      <p:sp>
        <p:nvSpPr>
          <p:cNvPr id="137" name="Google Shape;137;p19"/>
          <p:cNvSpPr txBox="1">
            <a:spLocks noGrp="1"/>
          </p:cNvSpPr>
          <p:nvPr>
            <p:ph type="title"/>
          </p:nvPr>
        </p:nvSpPr>
        <p:spPr>
          <a:xfrm>
            <a:off x="838200" y="0"/>
            <a:ext cx="10515600" cy="1325563"/>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dk1"/>
              </a:buClr>
              <a:buSzPts val="4400"/>
              <a:buFont typeface="Calibri"/>
              <a:buNone/>
            </a:pPr>
            <a:r>
              <a:rPr lang="iw-IL"/>
              <a:t>טבלת תוצאות של אחוזי נביטה- קבוצה מספר_____</a:t>
            </a:r>
            <a:endParaRPr/>
          </a:p>
        </p:txBody>
      </p:sp>
      <p:graphicFrame>
        <p:nvGraphicFramePr>
          <p:cNvPr id="138" name="Google Shape;138;p19"/>
          <p:cNvGraphicFramePr/>
          <p:nvPr>
            <p:extLst>
              <p:ext uri="{D42A27DB-BD31-4B8C-83A1-F6EECF244321}">
                <p14:modId xmlns:p14="http://schemas.microsoft.com/office/powerpoint/2010/main" val="379580212"/>
              </p:ext>
            </p:extLst>
          </p:nvPr>
        </p:nvGraphicFramePr>
        <p:xfrm>
          <a:off x="1123949" y="1471930"/>
          <a:ext cx="9944050" cy="5604290"/>
        </p:xfrm>
        <a:graphic>
          <a:graphicData uri="http://schemas.openxmlformats.org/drawingml/2006/table">
            <a:tbl>
              <a:tblPr firstRow="1" bandRow="1">
                <a:noFill/>
                <a:tableStyleId>{5113A545-9959-4C10-A9FE-6EDF4A335630}</a:tableStyleId>
              </a:tblPr>
              <a:tblGrid>
                <a:gridCol w="1686925">
                  <a:extLst>
                    <a:ext uri="{9D8B030D-6E8A-4147-A177-3AD203B41FA5}">
                      <a16:colId xmlns:a16="http://schemas.microsoft.com/office/drawing/2014/main" val="20000"/>
                    </a:ext>
                  </a:extLst>
                </a:gridCol>
                <a:gridCol w="1686925">
                  <a:extLst>
                    <a:ext uri="{9D8B030D-6E8A-4147-A177-3AD203B41FA5}">
                      <a16:colId xmlns:a16="http://schemas.microsoft.com/office/drawing/2014/main" val="20001"/>
                    </a:ext>
                  </a:extLst>
                </a:gridCol>
                <a:gridCol w="1686925">
                  <a:extLst>
                    <a:ext uri="{9D8B030D-6E8A-4147-A177-3AD203B41FA5}">
                      <a16:colId xmlns:a16="http://schemas.microsoft.com/office/drawing/2014/main" val="20002"/>
                    </a:ext>
                  </a:extLst>
                </a:gridCol>
                <a:gridCol w="1686925">
                  <a:extLst>
                    <a:ext uri="{9D8B030D-6E8A-4147-A177-3AD203B41FA5}">
                      <a16:colId xmlns:a16="http://schemas.microsoft.com/office/drawing/2014/main" val="20003"/>
                    </a:ext>
                  </a:extLst>
                </a:gridCol>
                <a:gridCol w="1686925">
                  <a:extLst>
                    <a:ext uri="{9D8B030D-6E8A-4147-A177-3AD203B41FA5}">
                      <a16:colId xmlns:a16="http://schemas.microsoft.com/office/drawing/2014/main" val="20004"/>
                    </a:ext>
                  </a:extLst>
                </a:gridCol>
                <a:gridCol w="1509425">
                  <a:extLst>
                    <a:ext uri="{9D8B030D-6E8A-4147-A177-3AD203B41FA5}">
                      <a16:colId xmlns:a16="http://schemas.microsoft.com/office/drawing/2014/main" val="20005"/>
                    </a:ext>
                  </a:extLst>
                </a:gridCol>
              </a:tblGrid>
              <a:tr h="0">
                <a:tc>
                  <a:txBody>
                    <a:bodyPr/>
                    <a:lstStyle/>
                    <a:p>
                      <a:pPr marL="0" marR="0" lvl="0" indent="0" algn="r" rtl="1">
                        <a:spcBef>
                          <a:spcPts val="0"/>
                        </a:spcBef>
                        <a:spcAft>
                          <a:spcPts val="0"/>
                        </a:spcAft>
                        <a:buNone/>
                      </a:pPr>
                      <a:r>
                        <a:rPr lang="iw-IL" sz="1800" u="none" strike="noStrike" cap="none"/>
                        <a:t>תמיסת סבון כביסה</a:t>
                      </a:r>
                      <a:endParaRPr sz="1800" u="none" strike="noStrike" cap="none"/>
                    </a:p>
                  </a:txBody>
                  <a:tcPr marL="91450" marR="91450" marT="45725" marB="45725"/>
                </a:tc>
                <a:tc>
                  <a:txBody>
                    <a:bodyPr/>
                    <a:lstStyle/>
                    <a:p>
                      <a:pPr marL="0" marR="0" lvl="0" indent="0" algn="r" rtl="1">
                        <a:spcBef>
                          <a:spcPts val="0"/>
                        </a:spcBef>
                        <a:spcAft>
                          <a:spcPts val="0"/>
                        </a:spcAft>
                        <a:buNone/>
                      </a:pPr>
                      <a:r>
                        <a:rPr lang="iw-IL" sz="1800" u="none" strike="noStrike" cap="none"/>
                        <a:t>תמיסת סבון ידיים</a:t>
                      </a:r>
                      <a:endParaRPr sz="1800" u="none" strike="noStrike" cap="none"/>
                    </a:p>
                  </a:txBody>
                  <a:tcPr marL="91450" marR="91450" marT="45725" marB="45725"/>
                </a:tc>
                <a:tc>
                  <a:txBody>
                    <a:bodyPr/>
                    <a:lstStyle/>
                    <a:p>
                      <a:pPr marL="0" marR="0" lvl="0" indent="0" algn="r" rtl="1">
                        <a:spcBef>
                          <a:spcPts val="0"/>
                        </a:spcBef>
                        <a:spcAft>
                          <a:spcPts val="0"/>
                        </a:spcAft>
                        <a:buNone/>
                      </a:pPr>
                      <a:r>
                        <a:rPr lang="iw-IL" sz="1800" u="none" strike="noStrike" cap="none"/>
                        <a:t>תמיסת סבון כלים</a:t>
                      </a:r>
                      <a:endParaRPr sz="1800" u="none" strike="noStrike" cap="none"/>
                    </a:p>
                  </a:txBody>
                  <a:tcPr marL="91450" marR="91450" marT="45725" marB="45725"/>
                </a:tc>
                <a:tc>
                  <a:txBody>
                    <a:bodyPr/>
                    <a:lstStyle/>
                    <a:p>
                      <a:pPr marL="0" marR="0" lvl="0" indent="0" algn="r" rtl="1">
                        <a:spcBef>
                          <a:spcPts val="0"/>
                        </a:spcBef>
                        <a:spcAft>
                          <a:spcPts val="0"/>
                        </a:spcAft>
                        <a:buNone/>
                      </a:pPr>
                      <a:r>
                        <a:rPr lang="iw-IL" sz="1800" u="none" strike="noStrike" cap="none"/>
                        <a:t>מי ברז</a:t>
                      </a:r>
                      <a:endParaRPr sz="1800" u="none" strike="noStrike" cap="none"/>
                    </a:p>
                  </a:txBody>
                  <a:tcPr marL="91450" marR="91450" marT="45725" marB="45725"/>
                </a:tc>
                <a:tc>
                  <a:txBody>
                    <a:bodyPr/>
                    <a:lstStyle/>
                    <a:p>
                      <a:pPr marL="0" marR="0" lvl="0" indent="0" algn="r" rtl="1">
                        <a:spcBef>
                          <a:spcPts val="0"/>
                        </a:spcBef>
                        <a:spcAft>
                          <a:spcPts val="0"/>
                        </a:spcAft>
                        <a:buNone/>
                      </a:pPr>
                      <a:r>
                        <a:rPr lang="iw-IL" sz="1800" u="none" strike="noStrike" cap="none"/>
                        <a:t>תמיסה המכילה שמפו ומרכך</a:t>
                      </a:r>
                      <a:endParaRPr sz="1800" u="none" strike="noStrike" cap="none"/>
                    </a:p>
                  </a:txBody>
                  <a:tcPr marL="91450" marR="91450" marT="45725" marB="45725"/>
                </a:tc>
                <a:tc>
                  <a:txBody>
                    <a:bodyPr/>
                    <a:lstStyle/>
                    <a:p>
                      <a:pPr marL="0" marR="0" lvl="0" indent="0" algn="r" rtl="1">
                        <a:spcBef>
                          <a:spcPts val="0"/>
                        </a:spcBef>
                        <a:spcAft>
                          <a:spcPts val="0"/>
                        </a:spcAft>
                        <a:buNone/>
                      </a:pPr>
                      <a:endParaRPr sz="1800" u="none" strike="noStrike" cap="none"/>
                    </a:p>
                  </a:txBody>
                  <a:tcPr marL="91450" marR="91450" marT="45725" marB="45725"/>
                </a:tc>
                <a:extLst>
                  <a:ext uri="{0D108BD9-81ED-4DB2-BD59-A6C34878D82A}">
                    <a16:rowId xmlns:a16="http://schemas.microsoft.com/office/drawing/2014/main" val="10000"/>
                  </a:ext>
                </a:extLst>
              </a:tr>
              <a:tr h="620525">
                <a:tc>
                  <a:txBody>
                    <a:bodyPr/>
                    <a:lstStyle/>
                    <a:p>
                      <a:pPr marL="0" marR="0" lvl="0" indent="0" algn="r" rtl="1">
                        <a:spcBef>
                          <a:spcPts val="0"/>
                        </a:spcBef>
                        <a:spcAft>
                          <a:spcPts val="0"/>
                        </a:spcAft>
                        <a:buNone/>
                      </a:pPr>
                      <a:endParaRPr sz="1800" u="none" strike="noStrike" cap="none"/>
                    </a:p>
                  </a:txBody>
                  <a:tcPr marL="91450" marR="91450" marT="45725" marB="45725"/>
                </a:tc>
                <a:tc>
                  <a:txBody>
                    <a:bodyPr/>
                    <a:lstStyle/>
                    <a:p>
                      <a:pPr marL="0" marR="0" lvl="0" indent="0" algn="l" rtl="0">
                        <a:spcBef>
                          <a:spcPts val="0"/>
                        </a:spcBef>
                        <a:spcAft>
                          <a:spcPts val="0"/>
                        </a:spcAft>
                        <a:buNone/>
                      </a:pPr>
                      <a:endParaRPr sz="1800"/>
                    </a:p>
                  </a:txBody>
                  <a:tcPr marL="91450" marR="91450" marT="45725" marB="45725"/>
                </a:tc>
                <a:tc>
                  <a:txBody>
                    <a:bodyPr/>
                    <a:lstStyle/>
                    <a:p>
                      <a:pPr marL="0" marR="0" lvl="0" indent="0" algn="r" rtl="1">
                        <a:spcBef>
                          <a:spcPts val="0"/>
                        </a:spcBef>
                        <a:spcAft>
                          <a:spcPts val="0"/>
                        </a:spcAft>
                        <a:buNone/>
                      </a:pPr>
                      <a:endParaRPr sz="1800"/>
                    </a:p>
                  </a:txBody>
                  <a:tcPr marL="91450" marR="91450" marT="45725" marB="45725"/>
                </a:tc>
                <a:tc>
                  <a:txBody>
                    <a:bodyPr/>
                    <a:lstStyle/>
                    <a:p>
                      <a:pPr marL="0" marR="0" lvl="0" indent="0" algn="l" rtl="0">
                        <a:spcBef>
                          <a:spcPts val="0"/>
                        </a:spcBef>
                        <a:spcAft>
                          <a:spcPts val="0"/>
                        </a:spcAft>
                        <a:buNone/>
                      </a:pPr>
                      <a:endParaRPr sz="1800"/>
                    </a:p>
                  </a:txBody>
                  <a:tcPr marL="91450" marR="91450" marT="45725" marB="45725"/>
                </a:tc>
                <a:tc>
                  <a:txBody>
                    <a:bodyPr/>
                    <a:lstStyle/>
                    <a:p>
                      <a:pPr marL="0" marR="0" lvl="0" indent="0" algn="l" rtl="0">
                        <a:spcBef>
                          <a:spcPts val="0"/>
                        </a:spcBef>
                        <a:spcAft>
                          <a:spcPts val="0"/>
                        </a:spcAft>
                        <a:buNone/>
                      </a:pPr>
                      <a:endParaRPr sz="1800"/>
                    </a:p>
                  </a:txBody>
                  <a:tcPr marL="91450" marR="91450" marT="45725" marB="45725"/>
                </a:tc>
                <a:tc>
                  <a:txBody>
                    <a:bodyPr/>
                    <a:lstStyle/>
                    <a:p>
                      <a:pPr marL="0" marR="0" lvl="0" indent="0" algn="r" rtl="1">
                        <a:spcBef>
                          <a:spcPts val="0"/>
                        </a:spcBef>
                        <a:spcAft>
                          <a:spcPts val="0"/>
                        </a:spcAft>
                        <a:buNone/>
                      </a:pPr>
                      <a:r>
                        <a:rPr lang="iw-IL" sz="1800"/>
                        <a:t>לאחר יום</a:t>
                      </a:r>
                      <a:endParaRPr sz="1800"/>
                    </a:p>
                  </a:txBody>
                  <a:tcPr marL="91450" marR="91450" marT="45725" marB="45725"/>
                </a:tc>
                <a:extLst>
                  <a:ext uri="{0D108BD9-81ED-4DB2-BD59-A6C34878D82A}">
                    <a16:rowId xmlns:a16="http://schemas.microsoft.com/office/drawing/2014/main" val="10001"/>
                  </a:ext>
                </a:extLst>
              </a:tr>
              <a:tr h="620525">
                <a:tc>
                  <a:txBody>
                    <a:bodyPr/>
                    <a:lstStyle/>
                    <a:p>
                      <a:pPr marL="0" marR="0" lvl="0" indent="0" algn="l" rtl="0">
                        <a:spcBef>
                          <a:spcPts val="0"/>
                        </a:spcBef>
                        <a:spcAft>
                          <a:spcPts val="0"/>
                        </a:spcAft>
                        <a:buNone/>
                      </a:pPr>
                      <a:endParaRPr sz="1800"/>
                    </a:p>
                  </a:txBody>
                  <a:tcPr marL="91450" marR="91450" marT="45725" marB="45725"/>
                </a:tc>
                <a:tc>
                  <a:txBody>
                    <a:bodyPr/>
                    <a:lstStyle/>
                    <a:p>
                      <a:pPr marL="0" marR="0" lvl="0" indent="0" algn="r" rtl="1">
                        <a:spcBef>
                          <a:spcPts val="0"/>
                        </a:spcBef>
                        <a:spcAft>
                          <a:spcPts val="0"/>
                        </a:spcAft>
                        <a:buNone/>
                      </a:pPr>
                      <a:endParaRPr sz="1800"/>
                    </a:p>
                  </a:txBody>
                  <a:tcPr marL="91450" marR="91450" marT="45725" marB="45725"/>
                </a:tc>
                <a:tc>
                  <a:txBody>
                    <a:bodyPr/>
                    <a:lstStyle/>
                    <a:p>
                      <a:pPr marL="0" marR="0" lvl="0" indent="0" algn="l" rtl="0">
                        <a:spcBef>
                          <a:spcPts val="0"/>
                        </a:spcBef>
                        <a:spcAft>
                          <a:spcPts val="0"/>
                        </a:spcAft>
                        <a:buNone/>
                      </a:pPr>
                      <a:endParaRPr sz="1800"/>
                    </a:p>
                  </a:txBody>
                  <a:tcPr marL="91450" marR="91450" marT="45725" marB="45725"/>
                </a:tc>
                <a:tc>
                  <a:txBody>
                    <a:bodyPr/>
                    <a:lstStyle/>
                    <a:p>
                      <a:pPr marL="0" marR="0" lvl="0" indent="0" algn="l" rtl="0">
                        <a:spcBef>
                          <a:spcPts val="0"/>
                        </a:spcBef>
                        <a:spcAft>
                          <a:spcPts val="0"/>
                        </a:spcAft>
                        <a:buNone/>
                      </a:pPr>
                      <a:endParaRPr sz="1800"/>
                    </a:p>
                  </a:txBody>
                  <a:tcPr marL="91450" marR="91450" marT="45725" marB="45725"/>
                </a:tc>
                <a:tc>
                  <a:txBody>
                    <a:bodyPr/>
                    <a:lstStyle/>
                    <a:p>
                      <a:pPr marL="0" marR="0" lvl="0" indent="0" algn="l" rtl="0">
                        <a:spcBef>
                          <a:spcPts val="0"/>
                        </a:spcBef>
                        <a:spcAft>
                          <a:spcPts val="0"/>
                        </a:spcAft>
                        <a:buNone/>
                      </a:pPr>
                      <a:endParaRPr sz="1800"/>
                    </a:p>
                  </a:txBody>
                  <a:tcPr marL="91450" marR="91450" marT="45725" marB="45725"/>
                </a:tc>
                <a:tc>
                  <a:txBody>
                    <a:bodyPr/>
                    <a:lstStyle/>
                    <a:p>
                      <a:pPr marL="0" marR="0" lvl="0" indent="0" algn="r" rtl="1">
                        <a:spcBef>
                          <a:spcPts val="0"/>
                        </a:spcBef>
                        <a:spcAft>
                          <a:spcPts val="0"/>
                        </a:spcAft>
                        <a:buNone/>
                      </a:pPr>
                      <a:r>
                        <a:rPr lang="iw-IL" sz="1800"/>
                        <a:t>2 ימים</a:t>
                      </a:r>
                      <a:endParaRPr sz="1800"/>
                    </a:p>
                  </a:txBody>
                  <a:tcPr marL="91450" marR="91450" marT="45725" marB="45725"/>
                </a:tc>
                <a:extLst>
                  <a:ext uri="{0D108BD9-81ED-4DB2-BD59-A6C34878D82A}">
                    <a16:rowId xmlns:a16="http://schemas.microsoft.com/office/drawing/2014/main" val="10002"/>
                  </a:ext>
                </a:extLst>
              </a:tr>
              <a:tr h="620525">
                <a:tc>
                  <a:txBody>
                    <a:bodyPr/>
                    <a:lstStyle/>
                    <a:p>
                      <a:pPr marL="0" marR="0" lvl="0" indent="0" algn="l" rtl="0">
                        <a:spcBef>
                          <a:spcPts val="0"/>
                        </a:spcBef>
                        <a:spcAft>
                          <a:spcPts val="0"/>
                        </a:spcAft>
                        <a:buNone/>
                      </a:pPr>
                      <a:endParaRPr sz="1800"/>
                    </a:p>
                  </a:txBody>
                  <a:tcPr marL="91450" marR="91450" marT="45725" marB="45725"/>
                </a:tc>
                <a:tc>
                  <a:txBody>
                    <a:bodyPr/>
                    <a:lstStyle/>
                    <a:p>
                      <a:pPr marL="0" marR="0" lvl="0" indent="0" algn="l" rtl="0">
                        <a:spcBef>
                          <a:spcPts val="0"/>
                        </a:spcBef>
                        <a:spcAft>
                          <a:spcPts val="0"/>
                        </a:spcAft>
                        <a:buNone/>
                      </a:pPr>
                      <a:endParaRPr sz="1800"/>
                    </a:p>
                  </a:txBody>
                  <a:tcPr marL="91450" marR="91450" marT="45725" marB="45725"/>
                </a:tc>
                <a:tc>
                  <a:txBody>
                    <a:bodyPr/>
                    <a:lstStyle/>
                    <a:p>
                      <a:pPr marL="0" marR="0" lvl="0" indent="0" algn="l" rtl="0">
                        <a:spcBef>
                          <a:spcPts val="0"/>
                        </a:spcBef>
                        <a:spcAft>
                          <a:spcPts val="0"/>
                        </a:spcAft>
                        <a:buNone/>
                      </a:pPr>
                      <a:endParaRPr sz="1800"/>
                    </a:p>
                  </a:txBody>
                  <a:tcPr marL="91450" marR="91450" marT="45725" marB="45725"/>
                </a:tc>
                <a:tc>
                  <a:txBody>
                    <a:bodyPr/>
                    <a:lstStyle/>
                    <a:p>
                      <a:pPr marL="0" marR="0" lvl="0" indent="0" algn="r" rtl="1">
                        <a:spcBef>
                          <a:spcPts val="0"/>
                        </a:spcBef>
                        <a:spcAft>
                          <a:spcPts val="0"/>
                        </a:spcAft>
                        <a:buNone/>
                      </a:pPr>
                      <a:endParaRPr sz="1800"/>
                    </a:p>
                  </a:txBody>
                  <a:tcPr marL="91450" marR="91450" marT="45725" marB="45725"/>
                </a:tc>
                <a:tc>
                  <a:txBody>
                    <a:bodyPr/>
                    <a:lstStyle/>
                    <a:p>
                      <a:pPr marL="0" marR="0" lvl="0" indent="0" algn="r" rtl="1">
                        <a:spcBef>
                          <a:spcPts val="0"/>
                        </a:spcBef>
                        <a:spcAft>
                          <a:spcPts val="0"/>
                        </a:spcAft>
                        <a:buNone/>
                      </a:pPr>
                      <a:endParaRPr sz="1800"/>
                    </a:p>
                  </a:txBody>
                  <a:tcPr marL="91450" marR="91450" marT="45725" marB="45725"/>
                </a:tc>
                <a:tc>
                  <a:txBody>
                    <a:bodyPr/>
                    <a:lstStyle/>
                    <a:p>
                      <a:pPr marL="0" marR="0" lvl="0" indent="0" algn="r" rtl="1">
                        <a:spcBef>
                          <a:spcPts val="0"/>
                        </a:spcBef>
                        <a:spcAft>
                          <a:spcPts val="0"/>
                        </a:spcAft>
                        <a:buNone/>
                      </a:pPr>
                      <a:r>
                        <a:rPr lang="iw-IL" sz="1800"/>
                        <a:t>3 ימים</a:t>
                      </a:r>
                      <a:endParaRPr sz="1800"/>
                    </a:p>
                  </a:txBody>
                  <a:tcPr marL="91450" marR="91450" marT="45725" marB="45725"/>
                </a:tc>
                <a:extLst>
                  <a:ext uri="{0D108BD9-81ED-4DB2-BD59-A6C34878D82A}">
                    <a16:rowId xmlns:a16="http://schemas.microsoft.com/office/drawing/2014/main" val="10003"/>
                  </a:ext>
                </a:extLst>
              </a:tr>
              <a:tr h="620525">
                <a:tc>
                  <a:txBody>
                    <a:bodyPr/>
                    <a:lstStyle/>
                    <a:p>
                      <a:pPr marL="0" marR="0" lvl="0" indent="0" algn="l" rtl="0">
                        <a:spcBef>
                          <a:spcPts val="0"/>
                        </a:spcBef>
                        <a:spcAft>
                          <a:spcPts val="0"/>
                        </a:spcAft>
                        <a:buNone/>
                      </a:pPr>
                      <a:endParaRPr sz="1800"/>
                    </a:p>
                  </a:txBody>
                  <a:tcPr marL="91450" marR="91450" marT="45725" marB="45725"/>
                </a:tc>
                <a:tc>
                  <a:txBody>
                    <a:bodyPr/>
                    <a:lstStyle/>
                    <a:p>
                      <a:pPr marL="0" marR="0" lvl="0" indent="0" algn="l" rtl="0">
                        <a:spcBef>
                          <a:spcPts val="0"/>
                        </a:spcBef>
                        <a:spcAft>
                          <a:spcPts val="0"/>
                        </a:spcAft>
                        <a:buNone/>
                      </a:pPr>
                      <a:endParaRPr sz="1800"/>
                    </a:p>
                  </a:txBody>
                  <a:tcPr marL="91450" marR="91450" marT="45725" marB="45725"/>
                </a:tc>
                <a:tc>
                  <a:txBody>
                    <a:bodyPr/>
                    <a:lstStyle/>
                    <a:p>
                      <a:pPr marL="0" marR="0" lvl="0" indent="0" algn="l" rtl="0">
                        <a:spcBef>
                          <a:spcPts val="0"/>
                        </a:spcBef>
                        <a:spcAft>
                          <a:spcPts val="0"/>
                        </a:spcAft>
                        <a:buNone/>
                      </a:pPr>
                      <a:endParaRPr sz="1800"/>
                    </a:p>
                  </a:txBody>
                  <a:tcPr marL="91450" marR="91450" marT="45725" marB="45725"/>
                </a:tc>
                <a:tc>
                  <a:txBody>
                    <a:bodyPr/>
                    <a:lstStyle/>
                    <a:p>
                      <a:pPr marL="0" marR="0" lvl="0" indent="0" algn="r" rtl="1">
                        <a:spcBef>
                          <a:spcPts val="0"/>
                        </a:spcBef>
                        <a:spcAft>
                          <a:spcPts val="0"/>
                        </a:spcAft>
                        <a:buNone/>
                      </a:pPr>
                      <a:endParaRPr sz="1800"/>
                    </a:p>
                  </a:txBody>
                  <a:tcPr marL="91450" marR="91450" marT="45725" marB="45725"/>
                </a:tc>
                <a:tc>
                  <a:txBody>
                    <a:bodyPr/>
                    <a:lstStyle/>
                    <a:p>
                      <a:pPr marL="0" marR="0" lvl="0" indent="0" algn="r" rtl="1">
                        <a:spcBef>
                          <a:spcPts val="0"/>
                        </a:spcBef>
                        <a:spcAft>
                          <a:spcPts val="0"/>
                        </a:spcAft>
                        <a:buNone/>
                      </a:pPr>
                      <a:endParaRPr sz="1800"/>
                    </a:p>
                  </a:txBody>
                  <a:tcPr marL="91450" marR="91450" marT="45725" marB="45725"/>
                </a:tc>
                <a:tc>
                  <a:txBody>
                    <a:bodyPr/>
                    <a:lstStyle/>
                    <a:p>
                      <a:pPr marL="0" marR="0" lvl="0" indent="0" algn="r" rtl="1">
                        <a:spcBef>
                          <a:spcPts val="0"/>
                        </a:spcBef>
                        <a:spcAft>
                          <a:spcPts val="0"/>
                        </a:spcAft>
                        <a:buNone/>
                      </a:pPr>
                      <a:r>
                        <a:rPr lang="iw-IL" sz="1800"/>
                        <a:t>4 ימים</a:t>
                      </a:r>
                      <a:endParaRPr sz="1800"/>
                    </a:p>
                  </a:txBody>
                  <a:tcPr marL="91450" marR="91450" marT="45725" marB="45725"/>
                </a:tc>
                <a:extLst>
                  <a:ext uri="{0D108BD9-81ED-4DB2-BD59-A6C34878D82A}">
                    <a16:rowId xmlns:a16="http://schemas.microsoft.com/office/drawing/2014/main" val="10004"/>
                  </a:ext>
                </a:extLst>
              </a:tr>
              <a:tr h="620525">
                <a:tc>
                  <a:txBody>
                    <a:bodyPr/>
                    <a:lstStyle/>
                    <a:p>
                      <a:pPr marL="0" marR="0" lvl="0" indent="0" algn="l" rtl="0">
                        <a:spcBef>
                          <a:spcPts val="0"/>
                        </a:spcBef>
                        <a:spcAft>
                          <a:spcPts val="0"/>
                        </a:spcAft>
                        <a:buNone/>
                      </a:pPr>
                      <a:endParaRPr sz="1800"/>
                    </a:p>
                  </a:txBody>
                  <a:tcPr marL="91450" marR="91450" marT="45725" marB="45725"/>
                </a:tc>
                <a:tc>
                  <a:txBody>
                    <a:bodyPr/>
                    <a:lstStyle/>
                    <a:p>
                      <a:pPr marL="0" marR="0" lvl="0" indent="0" algn="l" rtl="0">
                        <a:spcBef>
                          <a:spcPts val="0"/>
                        </a:spcBef>
                        <a:spcAft>
                          <a:spcPts val="0"/>
                        </a:spcAft>
                        <a:buNone/>
                      </a:pPr>
                      <a:endParaRPr sz="1800"/>
                    </a:p>
                  </a:txBody>
                  <a:tcPr marL="91450" marR="91450" marT="45725" marB="45725"/>
                </a:tc>
                <a:tc>
                  <a:txBody>
                    <a:bodyPr/>
                    <a:lstStyle/>
                    <a:p>
                      <a:pPr marL="0" marR="0" lvl="0" indent="0" algn="l" rtl="0">
                        <a:spcBef>
                          <a:spcPts val="0"/>
                        </a:spcBef>
                        <a:spcAft>
                          <a:spcPts val="0"/>
                        </a:spcAft>
                        <a:buNone/>
                      </a:pPr>
                      <a:endParaRPr sz="1800"/>
                    </a:p>
                  </a:txBody>
                  <a:tcPr marL="91450" marR="91450" marT="45725" marB="45725"/>
                </a:tc>
                <a:tc>
                  <a:txBody>
                    <a:bodyPr/>
                    <a:lstStyle/>
                    <a:p>
                      <a:pPr marL="0" marR="0" lvl="0" indent="0" algn="r" rtl="1">
                        <a:spcBef>
                          <a:spcPts val="0"/>
                        </a:spcBef>
                        <a:spcAft>
                          <a:spcPts val="0"/>
                        </a:spcAft>
                        <a:buNone/>
                      </a:pPr>
                      <a:endParaRPr sz="1800"/>
                    </a:p>
                  </a:txBody>
                  <a:tcPr marL="91450" marR="91450" marT="45725" marB="45725"/>
                </a:tc>
                <a:tc>
                  <a:txBody>
                    <a:bodyPr/>
                    <a:lstStyle/>
                    <a:p>
                      <a:pPr marL="0" marR="0" lvl="0" indent="0" algn="r" rtl="1">
                        <a:spcBef>
                          <a:spcPts val="0"/>
                        </a:spcBef>
                        <a:spcAft>
                          <a:spcPts val="0"/>
                        </a:spcAft>
                        <a:buNone/>
                      </a:pPr>
                      <a:endParaRPr sz="1800"/>
                    </a:p>
                  </a:txBody>
                  <a:tcPr marL="91450" marR="91450" marT="45725" marB="45725"/>
                </a:tc>
                <a:tc>
                  <a:txBody>
                    <a:bodyPr/>
                    <a:lstStyle/>
                    <a:p>
                      <a:pPr marL="0" marR="0" lvl="0" indent="0" algn="r" rtl="1">
                        <a:spcBef>
                          <a:spcPts val="0"/>
                        </a:spcBef>
                        <a:spcAft>
                          <a:spcPts val="0"/>
                        </a:spcAft>
                        <a:buNone/>
                      </a:pPr>
                      <a:r>
                        <a:rPr lang="iw-IL" sz="1800"/>
                        <a:t>5 ימים</a:t>
                      </a:r>
                      <a:endParaRPr sz="1800"/>
                    </a:p>
                  </a:txBody>
                  <a:tcPr marL="91450" marR="91450" marT="45725" marB="45725"/>
                </a:tc>
                <a:extLst>
                  <a:ext uri="{0D108BD9-81ED-4DB2-BD59-A6C34878D82A}">
                    <a16:rowId xmlns:a16="http://schemas.microsoft.com/office/drawing/2014/main" val="10005"/>
                  </a:ext>
                </a:extLst>
              </a:tr>
              <a:tr h="620525">
                <a:tc>
                  <a:txBody>
                    <a:bodyPr/>
                    <a:lstStyle/>
                    <a:p>
                      <a:pPr marL="0" marR="0" lvl="0" indent="0" algn="l" rtl="0">
                        <a:spcBef>
                          <a:spcPts val="0"/>
                        </a:spcBef>
                        <a:spcAft>
                          <a:spcPts val="0"/>
                        </a:spcAft>
                        <a:buNone/>
                      </a:pPr>
                      <a:endParaRPr sz="1800"/>
                    </a:p>
                  </a:txBody>
                  <a:tcPr marL="91450" marR="91450" marT="45725" marB="45725"/>
                </a:tc>
                <a:tc>
                  <a:txBody>
                    <a:bodyPr/>
                    <a:lstStyle/>
                    <a:p>
                      <a:pPr marL="0" marR="0" lvl="0" indent="0" algn="l" rtl="0">
                        <a:spcBef>
                          <a:spcPts val="0"/>
                        </a:spcBef>
                        <a:spcAft>
                          <a:spcPts val="0"/>
                        </a:spcAft>
                        <a:buNone/>
                      </a:pPr>
                      <a:endParaRPr sz="1800"/>
                    </a:p>
                  </a:txBody>
                  <a:tcPr marL="91450" marR="91450" marT="45725" marB="45725"/>
                </a:tc>
                <a:tc>
                  <a:txBody>
                    <a:bodyPr/>
                    <a:lstStyle/>
                    <a:p>
                      <a:pPr marL="0" marR="0" lvl="0" indent="0" algn="l" rtl="0">
                        <a:spcBef>
                          <a:spcPts val="0"/>
                        </a:spcBef>
                        <a:spcAft>
                          <a:spcPts val="0"/>
                        </a:spcAft>
                        <a:buNone/>
                      </a:pPr>
                      <a:endParaRPr sz="1800"/>
                    </a:p>
                  </a:txBody>
                  <a:tcPr marL="91450" marR="91450" marT="45725" marB="45725"/>
                </a:tc>
                <a:tc>
                  <a:txBody>
                    <a:bodyPr/>
                    <a:lstStyle/>
                    <a:p>
                      <a:pPr marL="0" marR="0" lvl="0" indent="0" algn="r" rtl="1">
                        <a:spcBef>
                          <a:spcPts val="0"/>
                        </a:spcBef>
                        <a:spcAft>
                          <a:spcPts val="0"/>
                        </a:spcAft>
                        <a:buNone/>
                      </a:pPr>
                      <a:endParaRPr sz="1800"/>
                    </a:p>
                  </a:txBody>
                  <a:tcPr marL="91450" marR="91450" marT="45725" marB="45725"/>
                </a:tc>
                <a:tc>
                  <a:txBody>
                    <a:bodyPr/>
                    <a:lstStyle/>
                    <a:p>
                      <a:pPr marL="0" marR="0" lvl="0" indent="0" algn="r" rtl="1">
                        <a:spcBef>
                          <a:spcPts val="0"/>
                        </a:spcBef>
                        <a:spcAft>
                          <a:spcPts val="0"/>
                        </a:spcAft>
                        <a:buNone/>
                      </a:pPr>
                      <a:endParaRPr sz="1800"/>
                    </a:p>
                  </a:txBody>
                  <a:tcPr marL="91450" marR="91450" marT="45725" marB="45725"/>
                </a:tc>
                <a:tc>
                  <a:txBody>
                    <a:bodyPr/>
                    <a:lstStyle/>
                    <a:p>
                      <a:pPr marL="0" marR="0" lvl="0" indent="0" algn="r" rtl="1">
                        <a:spcBef>
                          <a:spcPts val="0"/>
                        </a:spcBef>
                        <a:spcAft>
                          <a:spcPts val="0"/>
                        </a:spcAft>
                        <a:buNone/>
                      </a:pPr>
                      <a:r>
                        <a:rPr lang="iw-IL" sz="1800"/>
                        <a:t>6 ימים</a:t>
                      </a:r>
                      <a:endParaRPr sz="1800"/>
                    </a:p>
                  </a:txBody>
                  <a:tcPr marL="91450" marR="91450" marT="45725" marB="45725"/>
                </a:tc>
                <a:extLst>
                  <a:ext uri="{0D108BD9-81ED-4DB2-BD59-A6C34878D82A}">
                    <a16:rowId xmlns:a16="http://schemas.microsoft.com/office/drawing/2014/main" val="10006"/>
                  </a:ext>
                </a:extLst>
              </a:tr>
              <a:tr h="620525">
                <a:tc>
                  <a:txBody>
                    <a:bodyPr/>
                    <a:lstStyle/>
                    <a:p>
                      <a:pPr marL="0" marR="0" lvl="0" indent="0" algn="l" rtl="0">
                        <a:spcBef>
                          <a:spcPts val="0"/>
                        </a:spcBef>
                        <a:spcAft>
                          <a:spcPts val="0"/>
                        </a:spcAft>
                        <a:buNone/>
                      </a:pPr>
                      <a:endParaRPr sz="1800"/>
                    </a:p>
                  </a:txBody>
                  <a:tcPr marL="91450" marR="91450" marT="45725" marB="45725"/>
                </a:tc>
                <a:tc>
                  <a:txBody>
                    <a:bodyPr/>
                    <a:lstStyle/>
                    <a:p>
                      <a:pPr marL="0" marR="0" lvl="0" indent="0" algn="l" rtl="0">
                        <a:spcBef>
                          <a:spcPts val="0"/>
                        </a:spcBef>
                        <a:spcAft>
                          <a:spcPts val="0"/>
                        </a:spcAft>
                        <a:buNone/>
                      </a:pPr>
                      <a:endParaRPr sz="1800"/>
                    </a:p>
                  </a:txBody>
                  <a:tcPr marL="91450" marR="91450" marT="45725" marB="45725"/>
                </a:tc>
                <a:tc>
                  <a:txBody>
                    <a:bodyPr/>
                    <a:lstStyle/>
                    <a:p>
                      <a:pPr marL="0" marR="0" lvl="0" indent="0" algn="l" rtl="0">
                        <a:spcBef>
                          <a:spcPts val="0"/>
                        </a:spcBef>
                        <a:spcAft>
                          <a:spcPts val="0"/>
                        </a:spcAft>
                        <a:buNone/>
                      </a:pPr>
                      <a:endParaRPr sz="1800"/>
                    </a:p>
                  </a:txBody>
                  <a:tcPr marL="91450" marR="91450" marT="45725" marB="45725"/>
                </a:tc>
                <a:tc>
                  <a:txBody>
                    <a:bodyPr/>
                    <a:lstStyle/>
                    <a:p>
                      <a:pPr marL="0" marR="0" lvl="0" indent="0" algn="r" rtl="1">
                        <a:spcBef>
                          <a:spcPts val="0"/>
                        </a:spcBef>
                        <a:spcAft>
                          <a:spcPts val="0"/>
                        </a:spcAft>
                        <a:buNone/>
                      </a:pPr>
                      <a:endParaRPr sz="1800"/>
                    </a:p>
                  </a:txBody>
                  <a:tcPr marL="91450" marR="91450" marT="45725" marB="45725"/>
                </a:tc>
                <a:tc>
                  <a:txBody>
                    <a:bodyPr/>
                    <a:lstStyle/>
                    <a:p>
                      <a:pPr marL="0" marR="0" lvl="0" indent="0" algn="r" rtl="1">
                        <a:spcBef>
                          <a:spcPts val="0"/>
                        </a:spcBef>
                        <a:spcAft>
                          <a:spcPts val="0"/>
                        </a:spcAft>
                        <a:buNone/>
                      </a:pPr>
                      <a:endParaRPr sz="1800"/>
                    </a:p>
                  </a:txBody>
                  <a:tcPr marL="91450" marR="91450" marT="45725" marB="45725"/>
                </a:tc>
                <a:tc>
                  <a:txBody>
                    <a:bodyPr/>
                    <a:lstStyle/>
                    <a:p>
                      <a:pPr marL="0" marR="0" lvl="0" indent="0" algn="r" rtl="1">
                        <a:spcBef>
                          <a:spcPts val="0"/>
                        </a:spcBef>
                        <a:spcAft>
                          <a:spcPts val="0"/>
                        </a:spcAft>
                        <a:buNone/>
                      </a:pPr>
                      <a:r>
                        <a:rPr lang="iw-IL" sz="1800"/>
                        <a:t>7 ימים</a:t>
                      </a:r>
                      <a:endParaRPr sz="1800"/>
                    </a:p>
                  </a:txBody>
                  <a:tcPr marL="91450" marR="91450" marT="45725" marB="45725"/>
                </a:tc>
                <a:extLst>
                  <a:ext uri="{0D108BD9-81ED-4DB2-BD59-A6C34878D82A}">
                    <a16:rowId xmlns:a16="http://schemas.microsoft.com/office/drawing/2014/main" val="10007"/>
                  </a:ext>
                </a:extLst>
              </a:tr>
              <a:tr h="620525">
                <a:tc>
                  <a:txBody>
                    <a:bodyPr/>
                    <a:lstStyle/>
                    <a:p>
                      <a:pPr marL="0" marR="0" lvl="0" indent="0" algn="l" rtl="0">
                        <a:spcBef>
                          <a:spcPts val="0"/>
                        </a:spcBef>
                        <a:spcAft>
                          <a:spcPts val="0"/>
                        </a:spcAft>
                        <a:buNone/>
                      </a:pPr>
                      <a:endParaRPr sz="1800"/>
                    </a:p>
                  </a:txBody>
                  <a:tcPr marL="91450" marR="91450" marT="45725" marB="45725"/>
                </a:tc>
                <a:tc>
                  <a:txBody>
                    <a:bodyPr/>
                    <a:lstStyle/>
                    <a:p>
                      <a:pPr marL="0" marR="0" lvl="0" indent="0" algn="l" rtl="0">
                        <a:spcBef>
                          <a:spcPts val="0"/>
                        </a:spcBef>
                        <a:spcAft>
                          <a:spcPts val="0"/>
                        </a:spcAft>
                        <a:buNone/>
                      </a:pPr>
                      <a:endParaRPr sz="1800"/>
                    </a:p>
                  </a:txBody>
                  <a:tcPr marL="91450" marR="91450" marT="45725" marB="45725"/>
                </a:tc>
                <a:tc>
                  <a:txBody>
                    <a:bodyPr/>
                    <a:lstStyle/>
                    <a:p>
                      <a:pPr marL="0" marR="0" lvl="0" indent="0" algn="l" rtl="0">
                        <a:spcBef>
                          <a:spcPts val="0"/>
                        </a:spcBef>
                        <a:spcAft>
                          <a:spcPts val="0"/>
                        </a:spcAft>
                        <a:buNone/>
                      </a:pPr>
                      <a:endParaRPr sz="1800"/>
                    </a:p>
                  </a:txBody>
                  <a:tcPr marL="91450" marR="91450" marT="45725" marB="45725"/>
                </a:tc>
                <a:tc>
                  <a:txBody>
                    <a:bodyPr/>
                    <a:lstStyle/>
                    <a:p>
                      <a:pPr marL="0" marR="0" lvl="0" indent="0" algn="r" rtl="1">
                        <a:spcBef>
                          <a:spcPts val="0"/>
                        </a:spcBef>
                        <a:spcAft>
                          <a:spcPts val="0"/>
                        </a:spcAft>
                        <a:buNone/>
                      </a:pPr>
                      <a:endParaRPr sz="1800"/>
                    </a:p>
                  </a:txBody>
                  <a:tcPr marL="91450" marR="91450" marT="45725" marB="45725"/>
                </a:tc>
                <a:tc>
                  <a:txBody>
                    <a:bodyPr/>
                    <a:lstStyle/>
                    <a:p>
                      <a:pPr marL="0" marR="0" lvl="0" indent="0" algn="r" rtl="1">
                        <a:spcBef>
                          <a:spcPts val="0"/>
                        </a:spcBef>
                        <a:spcAft>
                          <a:spcPts val="0"/>
                        </a:spcAft>
                        <a:buNone/>
                      </a:pPr>
                      <a:endParaRPr sz="1800"/>
                    </a:p>
                  </a:txBody>
                  <a:tcPr marL="91450" marR="91450" marT="45725" marB="45725"/>
                </a:tc>
                <a:tc>
                  <a:txBody>
                    <a:bodyPr/>
                    <a:lstStyle/>
                    <a:p>
                      <a:pPr marL="0" marR="0" lvl="0" indent="0" algn="r" rtl="1">
                        <a:spcBef>
                          <a:spcPts val="0"/>
                        </a:spcBef>
                        <a:spcAft>
                          <a:spcPts val="0"/>
                        </a:spcAft>
                        <a:buNone/>
                      </a:pPr>
                      <a:r>
                        <a:rPr lang="iw-IL" sz="1800" dirty="0"/>
                        <a:t>8 ימים ועוד</a:t>
                      </a:r>
                      <a:endParaRPr sz="1800" dirty="0"/>
                    </a:p>
                  </a:txBody>
                  <a:tcPr marL="91450" marR="91450" marT="45725" marB="45725"/>
                </a:tc>
                <a:extLst>
                  <a:ext uri="{0D108BD9-81ED-4DB2-BD59-A6C34878D82A}">
                    <a16:rowId xmlns:a16="http://schemas.microsoft.com/office/drawing/2014/main" val="10008"/>
                  </a:ext>
                </a:extLst>
              </a:tr>
            </a:tbl>
          </a:graphicData>
        </a:graphic>
      </p:graphicFrame>
    </p:spTree>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52</TotalTime>
  <Words>474</Words>
  <Application>Microsoft Office PowerPoint</Application>
  <PresentationFormat>מסך רחב</PresentationFormat>
  <Paragraphs>47</Paragraphs>
  <Slides>7</Slides>
  <Notes>7</Notes>
  <HiddenSlides>0</HiddenSlides>
  <MMClips>0</MMClips>
  <ScaleCrop>false</ScaleCrop>
  <HeadingPairs>
    <vt:vector size="6" baseType="variant">
      <vt:variant>
        <vt:lpstr>גופנים בשימוש</vt:lpstr>
      </vt:variant>
      <vt:variant>
        <vt:i4>4</vt:i4>
      </vt:variant>
      <vt:variant>
        <vt:lpstr>ערכת נושא</vt:lpstr>
      </vt:variant>
      <vt:variant>
        <vt:i4>1</vt:i4>
      </vt:variant>
      <vt:variant>
        <vt:lpstr>כותרות שקופיות</vt:lpstr>
      </vt:variant>
      <vt:variant>
        <vt:i4>7</vt:i4>
      </vt:variant>
    </vt:vector>
  </HeadingPairs>
  <TitlesOfParts>
    <vt:vector size="12" baseType="lpstr">
      <vt:lpstr>Rockwell</vt:lpstr>
      <vt:lpstr>Open Sans</vt:lpstr>
      <vt:lpstr>Calibri</vt:lpstr>
      <vt:lpstr>Arial</vt:lpstr>
      <vt:lpstr>Office Theme</vt:lpstr>
      <vt:lpstr>ניסוי חקר כיתה ח</vt:lpstr>
      <vt:lpstr>מים אפורים</vt:lpstr>
      <vt:lpstr>הכנה והסברים לקראת הניסוי במעבדה</vt:lpstr>
      <vt:lpstr>קצת מידע</vt:lpstr>
      <vt:lpstr>שאלת החקר: כיצד תשפיע השקייה במים אפורים על קצב נביטת זרעי חיטה?</vt:lpstr>
      <vt:lpstr>מהלך המחקר</vt:lpstr>
      <vt:lpstr>טבלת תוצאות של אחוזי נביטה- קבוצה מספר_____</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ניסוי חקר כיתה ח</dc:title>
  <dc:creator>User</dc:creator>
  <cp:lastModifiedBy>galit</cp:lastModifiedBy>
  <cp:revision>4</cp:revision>
  <dcterms:modified xsi:type="dcterms:W3CDTF">2024-06-19T07:18:58Z</dcterms:modified>
</cp:coreProperties>
</file>